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62" r:id="rId5"/>
    <p:sldId id="258" r:id="rId6"/>
    <p:sldId id="261" r:id="rId7"/>
    <p:sldId id="263" r:id="rId8"/>
    <p:sldId id="264" r:id="rId9"/>
    <p:sldId id="282" r:id="rId10"/>
    <p:sldId id="265" r:id="rId11"/>
    <p:sldId id="283" r:id="rId12"/>
    <p:sldId id="266" r:id="rId13"/>
    <p:sldId id="284" r:id="rId14"/>
    <p:sldId id="267" r:id="rId15"/>
    <p:sldId id="268" r:id="rId16"/>
    <p:sldId id="269" r:id="rId17"/>
    <p:sldId id="287" r:id="rId18"/>
    <p:sldId id="270" r:id="rId19"/>
    <p:sldId id="285" r:id="rId20"/>
    <p:sldId id="271" r:id="rId21"/>
    <p:sldId id="272" r:id="rId22"/>
    <p:sldId id="273" r:id="rId23"/>
    <p:sldId id="274" r:id="rId24"/>
    <p:sldId id="288" r:id="rId25"/>
    <p:sldId id="275" r:id="rId26"/>
    <p:sldId id="277" r:id="rId27"/>
    <p:sldId id="278" r:id="rId28"/>
    <p:sldId id="279" r:id="rId29"/>
    <p:sldId id="289" r:id="rId30"/>
    <p:sldId id="29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8" d="100"/>
          <a:sy n="48" d="100"/>
        </p:scale>
        <p:origin x="-1920" y="-4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3022637795275588"/>
          <c:y val="8.7823704723393903E-2"/>
          <c:w val="0.73646082434140181"/>
          <c:h val="0.91217629527660571"/>
        </c:manualLayout>
      </c:layout>
      <c:pieChart>
        <c:varyColors val="1"/>
        <c:ser>
          <c:idx val="0"/>
          <c:order val="0"/>
          <c:dLbls>
            <c:txPr>
              <a:bodyPr/>
              <a:lstStyle/>
              <a:p>
                <a:pPr>
                  <a:defRPr lang="en-US" sz="2800"/>
                </a:pPr>
                <a:endParaRPr lang="en-US"/>
              </a:p>
            </c:txPr>
            <c:showVal val="1"/>
            <c:showLeaderLines val="1"/>
          </c:dLbls>
          <c:val>
            <c:numRef>
              <c:f>Sheet1!$D$8:$D$10</c:f>
              <c:numCache>
                <c:formatCode>0%</c:formatCode>
                <c:ptCount val="3"/>
                <c:pt idx="0">
                  <c:v>0.3500000000000002</c:v>
                </c:pt>
                <c:pt idx="1">
                  <c:v>0.4</c:v>
                </c:pt>
                <c:pt idx="2">
                  <c:v>0.25</c:v>
                </c:pt>
              </c:numCache>
            </c:numRef>
          </c:val>
        </c:ser>
        <c:firstSliceAng val="0"/>
      </c:pieChart>
    </c:plotArea>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sz="4000"/>
            </a:pPr>
            <a:r>
              <a:rPr lang="en-US" sz="4000" dirty="0" smtClean="0"/>
              <a:t>General Fund-Cities</a:t>
            </a:r>
            <a:endParaRPr lang="en-US" sz="4000" dirty="0"/>
          </a:p>
        </c:rich>
      </c:tx>
      <c:layout>
        <c:manualLayout>
          <c:xMode val="edge"/>
          <c:yMode val="edge"/>
          <c:x val="0.37417016622922161"/>
          <c:y val="0"/>
        </c:manualLayout>
      </c:layout>
    </c:title>
    <c:view3D>
      <c:rotX val="30"/>
      <c:perspective val="30"/>
    </c:view3D>
    <c:plotArea>
      <c:layout>
        <c:manualLayout>
          <c:layoutTarget val="inner"/>
          <c:xMode val="edge"/>
          <c:yMode val="edge"/>
          <c:x val="7.5000000000000011E-2"/>
          <c:y val="0.21442417614464859"/>
          <c:w val="0.84444444444444478"/>
          <c:h val="0.78406838728492256"/>
        </c:manualLayout>
      </c:layout>
      <c:pie3DChart>
        <c:varyColors val="1"/>
        <c:ser>
          <c:idx val="0"/>
          <c:order val="0"/>
          <c:explosion val="25"/>
          <c:dLbls>
            <c:txPr>
              <a:bodyPr/>
              <a:lstStyle/>
              <a:p>
                <a:pPr>
                  <a:defRPr lang="en-US" sz="2400"/>
                </a:pPr>
                <a:endParaRPr lang="en-US"/>
              </a:p>
            </c:txPr>
            <c:showCatName val="1"/>
            <c:showPercent val="1"/>
            <c:showLeaderLines val="1"/>
          </c:dLbls>
          <c:cat>
            <c:strRef>
              <c:f>Sheet1!$A$7:$A$9</c:f>
              <c:strCache>
                <c:ptCount val="3"/>
                <c:pt idx="0">
                  <c:v>general fund</c:v>
                </c:pt>
                <c:pt idx="1">
                  <c:v>barangay</c:v>
                </c:pt>
                <c:pt idx="2">
                  <c:v>component barangay</c:v>
                </c:pt>
              </c:strCache>
            </c:strRef>
          </c:cat>
          <c:val>
            <c:numRef>
              <c:f>Sheet1!$B$7:$B$9</c:f>
              <c:numCache>
                <c:formatCode>0%</c:formatCode>
                <c:ptCount val="3"/>
                <c:pt idx="0">
                  <c:v>0.70000000000000029</c:v>
                </c:pt>
                <c:pt idx="1">
                  <c:v>0.15000000000000008</c:v>
                </c:pt>
                <c:pt idx="2">
                  <c:v>0.15000000000000008</c:v>
                </c:pt>
              </c:numCache>
            </c:numRef>
          </c:val>
        </c:ser>
        <c:dLbls>
          <c:showCatName val="1"/>
          <c:showPercent val="1"/>
        </c:dLbls>
      </c:pie3DChart>
    </c:plotArea>
    <c:plotVisOnly val="1"/>
  </c:chart>
  <c:txPr>
    <a:bodyPr/>
    <a:lstStyle/>
    <a:p>
      <a:pPr>
        <a:defRPr b="1"/>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a:pPr>
            <a:r>
              <a:rPr lang="en-US"/>
              <a:t>General Fund-Metropolitan Authority</a:t>
            </a:r>
          </a:p>
        </c:rich>
      </c:tx>
    </c:title>
    <c:view3D>
      <c:rotX val="30"/>
      <c:perspective val="30"/>
    </c:view3D>
    <c:plotArea>
      <c:layout/>
      <c:pie3DChart>
        <c:varyColors val="1"/>
        <c:ser>
          <c:idx val="0"/>
          <c:order val="0"/>
          <c:explosion val="25"/>
          <c:dLbls>
            <c:dLbl>
              <c:idx val="0"/>
              <c:tx>
                <c:rich>
                  <a:bodyPr/>
                  <a:lstStyle/>
                  <a:p>
                    <a:r>
                      <a:rPr lang="en-US" smtClean="0"/>
                      <a:t>Metropolitan,Manila Authority</a:t>
                    </a:r>
                    <a:r>
                      <a:rPr lang="en-US"/>
                      <a:t>
35%</a:t>
                    </a:r>
                  </a:p>
                </c:rich>
              </c:tx>
              <c:showCatName val="1"/>
              <c:showPercent val="1"/>
            </c:dLbl>
            <c:txPr>
              <a:bodyPr/>
              <a:lstStyle/>
              <a:p>
                <a:pPr>
                  <a:defRPr lang="en-US" sz="2000"/>
                </a:pPr>
                <a:endParaRPr lang="en-US"/>
              </a:p>
            </c:txPr>
            <c:showCatName val="1"/>
            <c:showPercent val="1"/>
            <c:showLeaderLines val="1"/>
          </c:dLbls>
          <c:cat>
            <c:strRef>
              <c:f>Sheet1!$A$25:$A$28</c:f>
              <c:strCache>
                <c:ptCount val="4"/>
                <c:pt idx="0">
                  <c:v>Metropolitan,Manila</c:v>
                </c:pt>
                <c:pt idx="1">
                  <c:v>Municipality</c:v>
                </c:pt>
                <c:pt idx="2">
                  <c:v>Barangay of Municipality</c:v>
                </c:pt>
                <c:pt idx="3">
                  <c:v>Component Barangay</c:v>
                </c:pt>
              </c:strCache>
            </c:strRef>
          </c:cat>
          <c:val>
            <c:numRef>
              <c:f>Sheet1!$B$25:$B$28</c:f>
              <c:numCache>
                <c:formatCode>0%</c:formatCode>
                <c:ptCount val="4"/>
                <c:pt idx="0">
                  <c:v>0.35000000000000014</c:v>
                </c:pt>
                <c:pt idx="1">
                  <c:v>0.35000000000000014</c:v>
                </c:pt>
                <c:pt idx="2">
                  <c:v>0.15000000000000008</c:v>
                </c:pt>
                <c:pt idx="3">
                  <c:v>0.15000000000000008</c:v>
                </c:pt>
              </c:numCache>
            </c:numRef>
          </c:val>
        </c:ser>
        <c:dLbls>
          <c:showCatName val="1"/>
          <c:showPercent val="1"/>
        </c:dLbls>
      </c:pie3D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sz="3600"/>
            </a:pPr>
            <a:r>
              <a:rPr lang="en-US" sz="3600"/>
              <a:t>Collection</a:t>
            </a:r>
            <a:r>
              <a:rPr lang="en-US" sz="3600" baseline="0"/>
              <a:t> Distribution</a:t>
            </a:r>
            <a:endParaRPr lang="en-US" sz="3600"/>
          </a:p>
        </c:rich>
      </c:tx>
    </c:title>
    <c:view3D>
      <c:rotX val="30"/>
      <c:perspective val="30"/>
    </c:view3D>
    <c:plotArea>
      <c:layout/>
      <c:pie3DChart>
        <c:varyColors val="1"/>
        <c:ser>
          <c:idx val="0"/>
          <c:order val="0"/>
          <c:explosion val="25"/>
          <c:dLbls>
            <c:txPr>
              <a:bodyPr/>
              <a:lstStyle/>
              <a:p>
                <a:pPr>
                  <a:defRPr lang="en-US" sz="1400"/>
                </a:pPr>
                <a:endParaRPr lang="en-US"/>
              </a:p>
            </c:txPr>
            <c:showCatName val="1"/>
            <c:showPercent val="1"/>
            <c:showLeaderLines val="1"/>
          </c:dLbls>
          <c:cat>
            <c:strRef>
              <c:f>Sheet1!$A$61:$A$63</c:f>
              <c:strCache>
                <c:ptCount val="3"/>
                <c:pt idx="0">
                  <c:v>Retained to Municipalities</c:v>
                </c:pt>
                <c:pt idx="1">
                  <c:v>Provencial Treasurer</c:v>
                </c:pt>
                <c:pt idx="2">
                  <c:v>Treasury of the Phils.</c:v>
                </c:pt>
              </c:strCache>
            </c:strRef>
          </c:cat>
          <c:val>
            <c:numRef>
              <c:f>Sheet1!$B$61:$B$63</c:f>
              <c:numCache>
                <c:formatCode>0%</c:formatCode>
                <c:ptCount val="3"/>
                <c:pt idx="0">
                  <c:v>0.5</c:v>
                </c:pt>
                <c:pt idx="1">
                  <c:v>0.2</c:v>
                </c:pt>
                <c:pt idx="2">
                  <c:v>0.30000000000000016</c:v>
                </c:pt>
              </c:numCache>
            </c:numRef>
          </c:val>
        </c:ser>
        <c:dLbls>
          <c:showCatName val="1"/>
          <c:showPercent val="1"/>
        </c:dLbls>
      </c:pie3D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sz="2800"/>
            </a:pPr>
            <a:r>
              <a:rPr lang="en-US" sz="2800"/>
              <a:t>Collection in Cities</a:t>
            </a:r>
          </a:p>
        </c:rich>
      </c:tx>
    </c:title>
    <c:view3D>
      <c:rotX val="30"/>
      <c:perspective val="30"/>
    </c:view3D>
    <c:plotArea>
      <c:layout/>
      <c:pie3DChart>
        <c:varyColors val="1"/>
        <c:ser>
          <c:idx val="0"/>
          <c:order val="0"/>
          <c:explosion val="25"/>
          <c:dLbls>
            <c:txPr>
              <a:bodyPr/>
              <a:lstStyle/>
              <a:p>
                <a:pPr>
                  <a:defRPr lang="en-US" sz="2000"/>
                </a:pPr>
                <a:endParaRPr lang="en-US"/>
              </a:p>
            </c:txPr>
            <c:showCatName val="1"/>
            <c:showPercent val="1"/>
            <c:showLeaderLines val="1"/>
          </c:dLbls>
          <c:cat>
            <c:strRef>
              <c:f>Sheet1!$A$43:$A$44</c:f>
              <c:strCache>
                <c:ptCount val="2"/>
                <c:pt idx="0">
                  <c:v>Retained to Cities</c:v>
                </c:pt>
                <c:pt idx="1">
                  <c:v>Treasury</c:v>
                </c:pt>
              </c:strCache>
            </c:strRef>
          </c:cat>
          <c:val>
            <c:numRef>
              <c:f>Sheet1!$B$43:$B$44</c:f>
              <c:numCache>
                <c:formatCode>0%</c:formatCode>
                <c:ptCount val="2"/>
                <c:pt idx="0">
                  <c:v>0.60000000000000031</c:v>
                </c:pt>
                <c:pt idx="1">
                  <c:v>0.4</c:v>
                </c:pt>
              </c:numCache>
            </c:numRef>
          </c:val>
        </c:ser>
        <c:dLbls>
          <c:showCatName val="1"/>
          <c:showPercent val="1"/>
        </c:dLbls>
      </c:pie3DChart>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sz="3600"/>
            </a:pPr>
            <a:r>
              <a:rPr lang="en-US" sz="3600"/>
              <a:t>Distribution</a:t>
            </a:r>
            <a:r>
              <a:rPr lang="en-US" sz="3600" baseline="0"/>
              <a:t> in Million</a:t>
            </a:r>
            <a:endParaRPr lang="en-US" sz="3600"/>
          </a:p>
        </c:rich>
      </c:tx>
    </c:title>
    <c:view3D>
      <c:rotX val="30"/>
      <c:perspective val="30"/>
    </c:view3D>
    <c:plotArea>
      <c:layout/>
      <c:pie3DChart>
        <c:varyColors val="1"/>
        <c:ser>
          <c:idx val="0"/>
          <c:order val="0"/>
          <c:explosion val="25"/>
          <c:dLbls>
            <c:txPr>
              <a:bodyPr/>
              <a:lstStyle/>
              <a:p>
                <a:pPr>
                  <a:defRPr lang="en-US" sz="1800"/>
                </a:pPr>
                <a:endParaRPr lang="en-US"/>
              </a:p>
            </c:txPr>
            <c:showCatName val="1"/>
            <c:showPercent val="1"/>
            <c:showLeaderLines val="1"/>
          </c:dLbls>
          <c:cat>
            <c:strRef>
              <c:f>Sheet1!$A$78:$A$84</c:f>
              <c:strCache>
                <c:ptCount val="7"/>
                <c:pt idx="0">
                  <c:v>Salary of Public Teachers</c:v>
                </c:pt>
                <c:pt idx="1">
                  <c:v>Repair of School Buildings</c:v>
                </c:pt>
                <c:pt idx="2">
                  <c:v>Aid to Bario School</c:v>
                </c:pt>
                <c:pt idx="3">
                  <c:v>Scholarship</c:v>
                </c:pt>
                <c:pt idx="4">
                  <c:v>Textbooks etc.</c:v>
                </c:pt>
                <c:pt idx="5">
                  <c:v>Interscholastic Meet</c:v>
                </c:pt>
                <c:pt idx="6">
                  <c:v>Research</c:v>
                </c:pt>
              </c:strCache>
            </c:strRef>
          </c:cat>
          <c:val>
            <c:numRef>
              <c:f>Sheet1!$B$78:$B$84</c:f>
              <c:numCache>
                <c:formatCode>General</c:formatCode>
                <c:ptCount val="7"/>
                <c:pt idx="0">
                  <c:v>20</c:v>
                </c:pt>
                <c:pt idx="1">
                  <c:v>5</c:v>
                </c:pt>
                <c:pt idx="2">
                  <c:v>5</c:v>
                </c:pt>
                <c:pt idx="3">
                  <c:v>2</c:v>
                </c:pt>
                <c:pt idx="4">
                  <c:v>4</c:v>
                </c:pt>
                <c:pt idx="5">
                  <c:v>1</c:v>
                </c:pt>
                <c:pt idx="6">
                  <c:v>5</c:v>
                </c:pt>
              </c:numCache>
            </c:numRef>
          </c:val>
        </c:ser>
        <c:dLbls>
          <c:showCatName val="1"/>
          <c:showPercent val="1"/>
        </c:dLbls>
      </c:pie3DChart>
    </c:plotArea>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0.30556</cdr:x>
      <cdr:y>0.59396</cdr:y>
    </cdr:from>
    <cdr:to>
      <cdr:x>0.53704</cdr:x>
      <cdr:y>0.69065</cdr:y>
    </cdr:to>
    <cdr:sp macro="" textlink="">
      <cdr:nvSpPr>
        <cdr:cNvPr id="2" name="TextBox 1"/>
        <cdr:cNvSpPr txBox="1"/>
      </cdr:nvSpPr>
      <cdr:spPr>
        <a:xfrm xmlns:a="http://schemas.openxmlformats.org/drawingml/2006/main">
          <a:off x="2514600" y="3276600"/>
          <a:ext cx="1905000" cy="5334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2400" dirty="0" smtClean="0"/>
            <a:t>Municipality</a:t>
          </a:r>
          <a:endParaRPr lang="en-US" sz="2400" dirty="0"/>
        </a:p>
      </cdr:txBody>
    </cdr:sp>
  </cdr:relSizeAnchor>
  <cdr:relSizeAnchor xmlns:cdr="http://schemas.openxmlformats.org/drawingml/2006/chartDrawing">
    <cdr:from>
      <cdr:x>0.23148</cdr:x>
      <cdr:y>0.34532</cdr:y>
    </cdr:from>
    <cdr:to>
      <cdr:x>0.46296</cdr:x>
      <cdr:y>0.44201</cdr:y>
    </cdr:to>
    <cdr:sp macro="" textlink="">
      <cdr:nvSpPr>
        <cdr:cNvPr id="3" name="TextBox 2"/>
        <cdr:cNvSpPr txBox="1"/>
      </cdr:nvSpPr>
      <cdr:spPr>
        <a:xfrm xmlns:a="http://schemas.openxmlformats.org/drawingml/2006/main">
          <a:off x="1905000" y="1905000"/>
          <a:ext cx="1905000" cy="5334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2400" dirty="0" err="1" smtClean="0"/>
            <a:t>Barangay</a:t>
          </a:r>
          <a:endParaRPr lang="en-US" sz="2400" dirty="0"/>
        </a:p>
      </cdr:txBody>
    </cdr:sp>
  </cdr:relSizeAnchor>
  <cdr:relSizeAnchor xmlns:cdr="http://schemas.openxmlformats.org/drawingml/2006/chartDrawing">
    <cdr:from>
      <cdr:x>0.5463</cdr:x>
      <cdr:y>0.45583</cdr:y>
    </cdr:from>
    <cdr:to>
      <cdr:x>0.77778</cdr:x>
      <cdr:y>0.55252</cdr:y>
    </cdr:to>
    <cdr:sp macro="" textlink="">
      <cdr:nvSpPr>
        <cdr:cNvPr id="4" name="TextBox 3"/>
        <cdr:cNvSpPr txBox="1"/>
      </cdr:nvSpPr>
      <cdr:spPr>
        <a:xfrm xmlns:a="http://schemas.openxmlformats.org/drawingml/2006/main">
          <a:off x="4495800" y="2514600"/>
          <a:ext cx="1905000" cy="5334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2400" dirty="0" smtClean="0"/>
            <a:t>General  Fund </a:t>
          </a:r>
          <a:endParaRPr lang="en-US" sz="2400" dirty="0"/>
        </a:p>
      </cdr:txBody>
    </cdr:sp>
  </cdr:relSizeAnchor>
</c:userShap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6B9ECDA-DE7C-41A1-8DA6-C8E0B06A8092}" type="datetimeFigureOut">
              <a:rPr lang="en-US" smtClean="0"/>
              <a:pPr/>
              <a:t>5/11/2014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2297B0-1615-4C02-BFB8-F8ABC2ED28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B9ECDA-DE7C-41A1-8DA6-C8E0B06A8092}" type="datetimeFigureOut">
              <a:rPr lang="en-US" smtClean="0"/>
              <a:pPr/>
              <a:t>5/11/2014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2297B0-1615-4C02-BFB8-F8ABC2ED28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B9ECDA-DE7C-41A1-8DA6-C8E0B06A8092}" type="datetimeFigureOut">
              <a:rPr lang="en-US" smtClean="0"/>
              <a:pPr/>
              <a:t>5/11/2014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2297B0-1615-4C02-BFB8-F8ABC2ED28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B9ECDA-DE7C-41A1-8DA6-C8E0B06A8092}" type="datetimeFigureOut">
              <a:rPr lang="en-US" smtClean="0"/>
              <a:pPr/>
              <a:t>5/11/2014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2297B0-1615-4C02-BFB8-F8ABC2ED28E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6B9ECDA-DE7C-41A1-8DA6-C8E0B06A8092}" type="datetimeFigureOut">
              <a:rPr lang="en-US" smtClean="0"/>
              <a:pPr/>
              <a:t>5/11/2014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2297B0-1615-4C02-BFB8-F8ABC2ED28E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B9ECDA-DE7C-41A1-8DA6-C8E0B06A8092}" type="datetimeFigureOut">
              <a:rPr lang="en-US" smtClean="0"/>
              <a:pPr/>
              <a:t>5/11/2014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2297B0-1615-4C02-BFB8-F8ABC2ED28E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6B9ECDA-DE7C-41A1-8DA6-C8E0B06A8092}" type="datetimeFigureOut">
              <a:rPr lang="en-US" smtClean="0"/>
              <a:pPr/>
              <a:t>5/11/2014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82297B0-1615-4C02-BFB8-F8ABC2ED28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6B9ECDA-DE7C-41A1-8DA6-C8E0B06A8092}" type="datetimeFigureOut">
              <a:rPr lang="en-US" smtClean="0"/>
              <a:pPr/>
              <a:t>5/11/2014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82297B0-1615-4C02-BFB8-F8ABC2ED28E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6B9ECDA-DE7C-41A1-8DA6-C8E0B06A8092}" type="datetimeFigureOut">
              <a:rPr lang="en-US" smtClean="0"/>
              <a:pPr/>
              <a:t>5/11/2014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82297B0-1615-4C02-BFB8-F8ABC2ED28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6B9ECDA-DE7C-41A1-8DA6-C8E0B06A8092}" type="datetimeFigureOut">
              <a:rPr lang="en-US" smtClean="0"/>
              <a:pPr/>
              <a:t>5/11/2014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2297B0-1615-4C02-BFB8-F8ABC2ED28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6B9ECDA-DE7C-41A1-8DA6-C8E0B06A8092}" type="datetimeFigureOut">
              <a:rPr lang="en-US" smtClean="0"/>
              <a:pPr/>
              <a:t>5/11/2014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2297B0-1615-4C02-BFB8-F8ABC2ED28E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6B9ECDA-DE7C-41A1-8DA6-C8E0B06A8092}" type="datetimeFigureOut">
              <a:rPr lang="en-US" smtClean="0"/>
              <a:pPr/>
              <a:t>5/11/2014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2297B0-1615-4C02-BFB8-F8ABC2ED28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914399"/>
          </a:xfrm>
        </p:spPr>
        <p:txBody>
          <a:bodyPr/>
          <a:lstStyle/>
          <a:p>
            <a:r>
              <a:rPr lang="en-US" b="1" dirty="0"/>
              <a:t>REPUBLIC ACT NO. </a:t>
            </a:r>
            <a:r>
              <a:rPr lang="en-US" b="1" dirty="0" smtClean="0"/>
              <a:t>5447</a:t>
            </a:r>
            <a:endParaRPr lang="en-US" dirty="0"/>
          </a:p>
        </p:txBody>
      </p:sp>
      <p:sp>
        <p:nvSpPr>
          <p:cNvPr id="3" name="Subtitle 2"/>
          <p:cNvSpPr>
            <a:spLocks noGrp="1"/>
          </p:cNvSpPr>
          <p:nvPr>
            <p:ph type="subTitle" idx="1"/>
          </p:nvPr>
        </p:nvSpPr>
        <p:spPr>
          <a:xfrm>
            <a:off x="457200" y="1676400"/>
            <a:ext cx="8382000" cy="4876800"/>
          </a:xfrm>
        </p:spPr>
        <p:txBody>
          <a:bodyPr>
            <a:normAutofit/>
          </a:bodyPr>
          <a:lstStyle/>
          <a:p>
            <a:r>
              <a:rPr lang="en-US" dirty="0">
                <a:solidFill>
                  <a:schemeClr val="tx1"/>
                </a:solidFill>
                <a:latin typeface="Times New Roman" pitchFamily="18" charset="0"/>
                <a:cs typeface="Times New Roman" pitchFamily="18" charset="0"/>
              </a:rPr>
              <a:t>AN ACT CREATING A SPECIAL EDUCATION FUND TO BE CONSTITUTED FROM THE PROCEEDS OF AN ADDITIONAL REAL PROPERTY TAX AND A CERTAIN PORTION OF THE TAXES ON VIRGINIA-TYPE CIGARETTES AND DUTIES ON IMPORTED LEAF TOBACCO, DEFINING THE ACTIVITIES TO BE FINANCED, CREATING SCHOOL BOARDS FOR THE PURPOSE, AND APPROPRIATING FUNDS </a:t>
            </a:r>
            <a:r>
              <a:rPr lang="en-US" dirty="0" err="1">
                <a:solidFill>
                  <a:schemeClr val="tx1"/>
                </a:solidFill>
                <a:latin typeface="Times New Roman" pitchFamily="18" charset="0"/>
                <a:cs typeface="Times New Roman" pitchFamily="18" charset="0"/>
              </a:rPr>
              <a:t>THEREFROM</a:t>
            </a:r>
            <a:r>
              <a:rPr lang="en-US" b="1" dirty="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lnSpcReduction="10000"/>
          </a:bodyPr>
          <a:lstStyle/>
          <a:p>
            <a:pPr>
              <a:buNone/>
            </a:pPr>
            <a:endParaRPr lang="en-US" dirty="0" smtClean="0"/>
          </a:p>
          <a:p>
            <a:r>
              <a:rPr lang="en-US" sz="2800" dirty="0" smtClean="0"/>
              <a:t>(1) city - Seventy percent (70%) shall accrue to the general fund of the city; and</a:t>
            </a:r>
          </a:p>
          <a:p>
            <a:r>
              <a:rPr lang="en-US" sz="2800" dirty="0" smtClean="0"/>
              <a:t>(2) Thirty percent (30%) shall be distributed among the component </a:t>
            </a:r>
            <a:r>
              <a:rPr lang="en-US" sz="2800" dirty="0" err="1" smtClean="0"/>
              <a:t>barangays</a:t>
            </a:r>
            <a:r>
              <a:rPr lang="en-US" sz="2800" dirty="0" smtClean="0"/>
              <a:t> of the cities where the property is located in the following manner:</a:t>
            </a:r>
          </a:p>
          <a:p>
            <a:r>
              <a:rPr lang="en-US" sz="2800" dirty="0" smtClean="0"/>
              <a:t>(</a:t>
            </a:r>
            <a:r>
              <a:rPr lang="en-US" sz="2800" dirty="0" err="1" smtClean="0"/>
              <a:t>i</a:t>
            </a:r>
            <a:r>
              <a:rPr lang="en-US" sz="2800" dirty="0" smtClean="0"/>
              <a:t>) Fifty percent (50%) shall accrue to the </a:t>
            </a:r>
            <a:r>
              <a:rPr lang="en-US" sz="2800" dirty="0" err="1" smtClean="0"/>
              <a:t>barangay</a:t>
            </a:r>
            <a:r>
              <a:rPr lang="en-US" sz="2800" dirty="0" smtClean="0"/>
              <a:t> where the property is located;</a:t>
            </a:r>
          </a:p>
          <a:p>
            <a:r>
              <a:rPr lang="en-US" sz="2800" dirty="0" smtClean="0"/>
              <a:t>(ii) Fifty percent (50%) shall accrue equally to all component </a:t>
            </a:r>
            <a:r>
              <a:rPr lang="en-US" sz="2800" dirty="0" err="1" smtClean="0"/>
              <a:t>barangays</a:t>
            </a:r>
            <a:r>
              <a:rPr lang="en-US" sz="2800" dirty="0" smtClean="0"/>
              <a:t> of the city; and</a:t>
            </a:r>
            <a:endParaRPr lang="en-US" sz="2800" dirty="0"/>
          </a:p>
        </p:txBody>
      </p:sp>
      <p:sp>
        <p:nvSpPr>
          <p:cNvPr id="2" name="Title 1"/>
          <p:cNvSpPr>
            <a:spLocks noGrp="1"/>
          </p:cNvSpPr>
          <p:nvPr>
            <p:ph type="title"/>
          </p:nvPr>
        </p:nvSpPr>
        <p:spPr/>
        <p:txBody>
          <a:bodyPr/>
          <a:lstStyle/>
          <a:p>
            <a:r>
              <a:rPr lang="en-US" dirty="0" smtClean="0"/>
              <a:t>(b) In the case of cities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1"/>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t>(1) Metropolitan Manila Authority - Thirty-five percent (35%) shall accrue to the general fund of the authority;</a:t>
            </a:r>
          </a:p>
          <a:p>
            <a:r>
              <a:rPr lang="en-US" dirty="0" smtClean="0"/>
              <a:t>(2) municipality - Thirty-five percent (35%) shall accrue to the general fund of the municipality where the property is located;</a:t>
            </a:r>
          </a:p>
          <a:p>
            <a:r>
              <a:rPr lang="en-US" dirty="0" smtClean="0"/>
              <a:t>(3) </a:t>
            </a:r>
            <a:r>
              <a:rPr lang="en-US" dirty="0" err="1" smtClean="0"/>
              <a:t>barangays</a:t>
            </a:r>
            <a:r>
              <a:rPr lang="en-US" dirty="0" smtClean="0"/>
              <a:t> - Thirty percent (30%) shall be distributed among the component </a:t>
            </a:r>
            <a:r>
              <a:rPr lang="en-US" dirty="0" err="1" smtClean="0"/>
              <a:t>barangays</a:t>
            </a:r>
            <a:r>
              <a:rPr lang="en-US" dirty="0" smtClean="0"/>
              <a:t> of the municipality where the property is located in the following manner:</a:t>
            </a:r>
          </a:p>
          <a:p>
            <a:r>
              <a:rPr lang="en-US" dirty="0" smtClean="0"/>
              <a:t>(</a:t>
            </a:r>
            <a:r>
              <a:rPr lang="en-US" dirty="0" err="1" smtClean="0"/>
              <a:t>i</a:t>
            </a:r>
            <a:r>
              <a:rPr lang="en-US" dirty="0" smtClean="0"/>
              <a:t>) Fifty percent (50%) shall accrue to the </a:t>
            </a:r>
            <a:r>
              <a:rPr lang="en-US" dirty="0" err="1" smtClean="0"/>
              <a:t>barangay</a:t>
            </a:r>
            <a:r>
              <a:rPr lang="en-US" dirty="0" smtClean="0"/>
              <a:t> where the property is located;</a:t>
            </a:r>
          </a:p>
          <a:p>
            <a:r>
              <a:rPr lang="en-US" dirty="0" smtClean="0"/>
              <a:t>(ii) Fifty percent (50%) shall accrue equally to all component </a:t>
            </a:r>
            <a:r>
              <a:rPr lang="en-US" dirty="0" err="1" smtClean="0"/>
              <a:t>barangays</a:t>
            </a:r>
            <a:r>
              <a:rPr lang="en-US" dirty="0" smtClean="0"/>
              <a:t> of the municipality.</a:t>
            </a:r>
          </a:p>
          <a:p>
            <a:endParaRPr lang="en-US" dirty="0"/>
          </a:p>
        </p:txBody>
      </p:sp>
      <p:sp>
        <p:nvSpPr>
          <p:cNvPr id="2" name="Title 1"/>
          <p:cNvSpPr>
            <a:spLocks noGrp="1"/>
          </p:cNvSpPr>
          <p:nvPr>
            <p:ph type="title"/>
          </p:nvPr>
        </p:nvSpPr>
        <p:spPr/>
        <p:txBody>
          <a:bodyPr>
            <a:normAutofit fontScale="90000"/>
          </a:bodyPr>
          <a:lstStyle/>
          <a:p>
            <a:r>
              <a:rPr lang="en-US" dirty="0" smtClean="0"/>
              <a:t>(c) In the case of a municipality within the Metropolitan Manila Area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685800" y="533400"/>
          <a:ext cx="8153400" cy="5943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45291"/>
          </a:xfrm>
        </p:spPr>
        <p:txBody>
          <a:bodyPr>
            <a:normAutofit lnSpcReduction="10000"/>
          </a:bodyPr>
          <a:lstStyle/>
          <a:p>
            <a:r>
              <a:rPr lang="en-US" b="1" dirty="0" smtClean="0"/>
              <a:t>Sec. 4.</a:t>
            </a:r>
            <a:r>
              <a:rPr lang="en-US" dirty="0" smtClean="0"/>
              <a:t> </a:t>
            </a:r>
            <a:r>
              <a:rPr lang="en-US" i="1" dirty="0" smtClean="0"/>
              <a:t>Imposition of additional tax on real property; disposition of proceeds.</a:t>
            </a:r>
            <a:r>
              <a:rPr lang="en-US" dirty="0" smtClean="0"/>
              <a:t> There is hereby imposed an annual additional tax of one per centum on the assessed value of real property in addition to the real property tax regularly levied thereon under existing laws: Provided, That when the entire total assessed valuation of real property assessable to any one person is not in excess of three thousand pesos, the additional tax thereon shall not be collected: Provided, further, That the total real property tax shall not exceed a maximum of three per centum.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smtClean="0"/>
              <a:t>The assessment already made or to be made under Commonwealth Act Numbered Four hundred seventy and under other applicable laws shall constitute the basis for assessment and collection of the additional levy under this Act. It shall be collected by the municipal or city treasurer where the real property is situated and distributed as follows: </a:t>
            </a:r>
            <a:endParaRPr lang="en-US" sz="3200"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11891"/>
          </a:xfrm>
        </p:spPr>
        <p:txBody>
          <a:bodyPr>
            <a:normAutofit/>
          </a:bodyPr>
          <a:lstStyle/>
          <a:p>
            <a:pPr>
              <a:buNone/>
            </a:pPr>
            <a:endParaRPr lang="en-US" dirty="0" smtClean="0"/>
          </a:p>
          <a:p>
            <a:r>
              <a:rPr lang="en-US" b="1" dirty="0" smtClean="0"/>
              <a:t>(</a:t>
            </a:r>
            <a:r>
              <a:rPr lang="en-US" sz="2800" dirty="0" smtClean="0"/>
              <a:t>1) Fifty per cent shall be retained by the </a:t>
            </a:r>
            <a:r>
              <a:rPr lang="en-US" sz="2800" dirty="0" err="1" smtClean="0"/>
              <a:t>municipality;cralaw</a:t>
            </a:r>
            <a:endParaRPr lang="en-US" sz="2800" dirty="0" smtClean="0"/>
          </a:p>
          <a:p>
            <a:r>
              <a:rPr lang="en-US" sz="2800" dirty="0" smtClean="0"/>
              <a:t>(2) Twenty per cent shall be remitted to the provincial treasurer of the province; and </a:t>
            </a:r>
          </a:p>
          <a:p>
            <a:r>
              <a:rPr lang="en-US" sz="2800" dirty="0" smtClean="0"/>
              <a:t>(3) Thirty per cent shall be remitted to the Treasurer of the Philippines to be expended exclusively for stabilizing the Special Education Fund in the municipalities, cities and provinces under Sec. seven </a:t>
            </a:r>
            <a:r>
              <a:rPr lang="en-US" dirty="0" smtClean="0"/>
              <a:t>of this Act. </a:t>
            </a:r>
            <a:endParaRPr lang="en-US" dirty="0"/>
          </a:p>
        </p:txBody>
      </p:sp>
      <p:sp>
        <p:nvSpPr>
          <p:cNvPr id="2" name="Title 1"/>
          <p:cNvSpPr>
            <a:spLocks noGrp="1"/>
          </p:cNvSpPr>
          <p:nvPr>
            <p:ph type="title"/>
          </p:nvPr>
        </p:nvSpPr>
        <p:spPr/>
        <p:txBody>
          <a:bodyPr>
            <a:normAutofit fontScale="90000"/>
          </a:bodyPr>
          <a:lstStyle/>
          <a:p>
            <a:r>
              <a:rPr lang="en-US" dirty="0" smtClean="0"/>
              <a:t>A. Collections in the municipalities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762000" y="457200"/>
          <a:ext cx="7924800" cy="5943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dirty="0" smtClean="0"/>
          </a:p>
          <a:p>
            <a:r>
              <a:rPr lang="en-US" dirty="0" smtClean="0"/>
              <a:t>(1) Sixty per cent shall be retained by the city; and </a:t>
            </a:r>
          </a:p>
          <a:p>
            <a:r>
              <a:rPr lang="en-US" dirty="0" smtClean="0"/>
              <a:t>(2) Forty per cent shall be remitted to the Treasurer of the Philippines to be expended exclusively for stabilizing the Special Education Fund in municipalities, cities and provinces under Sec. seven of this Act. </a:t>
            </a:r>
          </a:p>
          <a:p>
            <a:r>
              <a:rPr lang="en-US" dirty="0" smtClean="0"/>
              <a:t> </a:t>
            </a:r>
          </a:p>
          <a:p>
            <a:endParaRPr lang="en-US" dirty="0"/>
          </a:p>
        </p:txBody>
      </p:sp>
      <p:sp>
        <p:nvSpPr>
          <p:cNvPr id="2" name="Title 1"/>
          <p:cNvSpPr>
            <a:spLocks noGrp="1"/>
          </p:cNvSpPr>
          <p:nvPr>
            <p:ph type="title"/>
          </p:nvPr>
        </p:nvSpPr>
        <p:spPr/>
        <p:txBody>
          <a:bodyPr/>
          <a:lstStyle/>
          <a:p>
            <a:r>
              <a:rPr lang="en-US" dirty="0" smtClean="0"/>
              <a:t>B. Collections in the cities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1219200" y="990600"/>
          <a:ext cx="7239000" cy="50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76600"/>
            <a:ext cx="8229600" cy="1143000"/>
          </a:xfrm>
        </p:spPr>
        <p:txBody>
          <a:bodyPr>
            <a:normAutofit fontScale="90000"/>
          </a:bodyPr>
          <a:lstStyle/>
          <a:p>
            <a:pPr algn="ctr"/>
            <a:r>
              <a:rPr lang="en-US" b="1" dirty="0"/>
              <a:t>The Local Government Code of the </a:t>
            </a:r>
            <a:r>
              <a:rPr lang="en-US" b="1" dirty="0" smtClean="0"/>
              <a:t>      Philippines </a:t>
            </a:r>
            <a:endParaRPr lang="en-US" dirty="0"/>
          </a:p>
        </p:txBody>
      </p:sp>
      <p:sp>
        <p:nvSpPr>
          <p:cNvPr id="4" name="Title 1"/>
          <p:cNvSpPr txBox="1">
            <a:spLocks/>
          </p:cNvSpPr>
          <p:nvPr/>
        </p:nvSpPr>
        <p:spPr>
          <a:xfrm>
            <a:off x="381000" y="1371600"/>
            <a:ext cx="8229600" cy="14478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smtClean="0">
                <a:latin typeface="+mj-lt"/>
                <a:ea typeface="+mj-ea"/>
                <a:cs typeface="+mj-cs"/>
              </a:rPr>
              <a:t>RA </a:t>
            </a:r>
            <a:r>
              <a:rPr lang="en-US" sz="4400" b="1" smtClean="0">
                <a:latin typeface="+mj-lt"/>
                <a:ea typeface="+mj-ea"/>
                <a:cs typeface="+mj-cs"/>
              </a:rPr>
              <a:t>5447 </a:t>
            </a:r>
            <a:endParaRPr lang="en-US" sz="4400" b="1"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dirty="0" smtClean="0">
                <a:latin typeface="+mj-lt"/>
                <a:ea typeface="+mj-ea"/>
                <a:cs typeface="+mj-cs"/>
              </a:rPr>
              <a:t>Amended by RA 7160</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collections accruing to the said Fund during the fiscal year ending June 30, 1969, are hereby appropriated to fund the appropriations from the general and bond funds for the Bureau of Public Schools and the Bureau of Vocational Education which cannot be programmed for expenditure for lack of funds: Provided, That the following sums are hereby appropriated strictly in accordance with the following schedule of priorities: </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(a) Twenty million pesos, or so much thereof as may be necessary, for the adjustment and payment of salaries of public school teachers under Republic Act Numbered Five thousand one hundred sixty-</a:t>
            </a:r>
            <a:r>
              <a:rPr lang="en-US" dirty="0" err="1" smtClean="0"/>
              <a:t>eight;cralaw</a:t>
            </a:r>
            <a:endParaRPr lang="en-US" dirty="0" smtClean="0"/>
          </a:p>
          <a:p>
            <a:r>
              <a:rPr lang="en-US" dirty="0" smtClean="0"/>
              <a:t>(b) Five million pesos, or so much thereof as may be necessary, for the repair of school buildings and building </a:t>
            </a:r>
            <a:r>
              <a:rPr lang="en-US" dirty="0" err="1" smtClean="0"/>
              <a:t>accessories;cralaw</a:t>
            </a:r>
            <a:endParaRPr lang="en-US" dirty="0" smtClean="0"/>
          </a:p>
          <a:p>
            <a:r>
              <a:rPr lang="en-US" dirty="0" smtClean="0"/>
              <a:t>(c) Five million pesos, or so much thereof as may be necessary, as aid to barrio high </a:t>
            </a:r>
            <a:r>
              <a:rPr lang="en-US" dirty="0" err="1" smtClean="0"/>
              <a:t>schools;cralaw</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45291"/>
          </a:xfrm>
        </p:spPr>
        <p:txBody>
          <a:bodyPr>
            <a:normAutofit fontScale="92500" lnSpcReduction="10000"/>
          </a:bodyPr>
          <a:lstStyle/>
          <a:p>
            <a:r>
              <a:rPr lang="en-US" dirty="0" smtClean="0"/>
              <a:t>(d) Two million pesos, or so much thereof as may be necessary, for the granting of government scholarships to poor but deserving students under Republic Act Numbered Four thousand </a:t>
            </a:r>
            <a:r>
              <a:rPr lang="en-US" dirty="0" err="1" smtClean="0"/>
              <a:t>ninety;cralaw</a:t>
            </a:r>
            <a:endParaRPr lang="en-US" dirty="0" smtClean="0"/>
          </a:p>
          <a:p>
            <a:r>
              <a:rPr lang="en-US" dirty="0" smtClean="0"/>
              <a:t>(e) Four million pesos, or so much thereof as may be necessary, for the acquisition and establishment of an adequate printing plant to be used exclusively for the printing of textbooks, teaching materials and other printing needs of the Department of Education: Provided, That the operation and maintenance of the said printing plant shall be undertaken by the Bureau of </a:t>
            </a:r>
            <a:r>
              <a:rPr lang="en-US" dirty="0" err="1" smtClean="0"/>
              <a:t>Printing;cralaw</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45291"/>
          </a:xfrm>
        </p:spPr>
        <p:txBody>
          <a:bodyPr>
            <a:normAutofit lnSpcReduction="10000"/>
          </a:bodyPr>
          <a:lstStyle/>
          <a:p>
            <a:r>
              <a:rPr lang="en-US" sz="3200" dirty="0" smtClean="0"/>
              <a:t>(f) One million pesos, or so much thereof as may be necessary, for expenses in connection with the holding of the Bureau of Public Schools 1969 Interscholastic Meet; and </a:t>
            </a:r>
          </a:p>
          <a:p>
            <a:r>
              <a:rPr lang="en-US" sz="3200" dirty="0" smtClean="0"/>
              <a:t>(g) Five hundred thousand pesos, or so much thereof as may be necessary, for education research, including that of the Board of National Education</a:t>
            </a:r>
            <a:endParaRPr lang="en-US"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609600" y="304800"/>
          <a:ext cx="8153400" cy="60959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45291"/>
          </a:xfrm>
        </p:spPr>
        <p:txBody>
          <a:bodyPr>
            <a:normAutofit/>
          </a:bodyPr>
          <a:lstStyle/>
          <a:p>
            <a:r>
              <a:rPr lang="en-US" sz="3200" b="1" dirty="0" smtClean="0"/>
              <a:t>Sec. 8.</a:t>
            </a:r>
            <a:r>
              <a:rPr lang="en-US" sz="3200" dirty="0" smtClean="0"/>
              <a:t> </a:t>
            </a:r>
            <a:r>
              <a:rPr lang="en-US" sz="3200" i="1" dirty="0" smtClean="0"/>
              <a:t>Administrative provisions.</a:t>
            </a:r>
            <a:r>
              <a:rPr lang="en-US" sz="3200" dirty="0" smtClean="0"/>
              <a:t> All administrative, special and general provisions of law, including those pertaining to the assessment, remission, collection, and refund of real property taxes not inconsistent with the provisions of this Act are made applicable in respect to the additional tax on real property</a:t>
            </a:r>
            <a:endParaRPr lang="en-US"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t>The municipal or city treasurers concerned shall retain the shares of the municipal or city government and turn over the portions of their collections of the taxes and penalties mentioned in Sec. four</a:t>
            </a:r>
            <a:endParaRPr lang="en-US" sz="3200" dirty="0"/>
          </a:p>
        </p:txBody>
      </p:sp>
      <p:sp>
        <p:nvSpPr>
          <p:cNvPr id="2" name="Title 1"/>
          <p:cNvSpPr>
            <a:spLocks noGrp="1"/>
          </p:cNvSpPr>
          <p:nvPr>
            <p:ph type="title"/>
          </p:nvPr>
        </p:nvSpPr>
        <p:spPr/>
        <p:txBody>
          <a:bodyPr>
            <a:normAutofit fontScale="90000"/>
          </a:bodyPr>
          <a:lstStyle/>
          <a:p>
            <a:r>
              <a:rPr lang="en-US" b="1" dirty="0" smtClean="0"/>
              <a:t>Sec. 9.</a:t>
            </a:r>
            <a:r>
              <a:rPr lang="en-US" dirty="0" smtClean="0"/>
              <a:t> </a:t>
            </a:r>
            <a:r>
              <a:rPr lang="en-US" i="1" dirty="0" smtClean="0"/>
              <a:t>Turnover of the collections; release of the Fund is ministerial</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092891"/>
          </a:xfrm>
        </p:spPr>
        <p:txBody>
          <a:bodyPr>
            <a:normAutofit/>
          </a:bodyPr>
          <a:lstStyle/>
          <a:p>
            <a:r>
              <a:rPr lang="en-US" sz="3200" dirty="0" smtClean="0"/>
              <a:t> No portion of the collections may be transferred or diverted to the general or any of other fund of the National Government, provinces, cities or municipalities, or used or expended for any purpose other than those specified in this Act.</a:t>
            </a:r>
            <a:endParaRPr lang="en-US"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r>
              <a:rPr lang="en-US" dirty="0" smtClean="0"/>
              <a:t>It shall be the ministerial duty of the Budget Commissioner, the Treasurer of the Philippines, all municipal, provincial and city treasurers, as well as of the officials and employees under their supervision and control to effect releases from the Fund within fifteen days from receipt of the order and/or authorization by the Secretary of Education, in respect to the share of the National Government from the Fund, and by the municipal, city or provincial school boards, in respect to their respective shares from the Fund</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0267" y="2967335"/>
            <a:ext cx="4243470"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Thank you</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a:t>
            </a:r>
            <a:r>
              <a:rPr lang="en-US" sz="3600" dirty="0"/>
              <a:t>) a portion of the taxes on Virginia-type cigarettes and duties on imported leaf tobacco; and </a:t>
            </a:r>
            <a:endParaRPr lang="en-US" sz="3600" dirty="0" smtClean="0"/>
          </a:p>
          <a:p>
            <a:pPr>
              <a:buNone/>
            </a:pPr>
            <a:endParaRPr lang="en-US" sz="3600" dirty="0"/>
          </a:p>
          <a:p>
            <a:r>
              <a:rPr lang="en-US" sz="3600" dirty="0"/>
              <a:t>(b) an additional tax on real property</a:t>
            </a:r>
            <a:r>
              <a:rPr lang="en-US" dirty="0"/>
              <a:t>. </a:t>
            </a:r>
          </a:p>
        </p:txBody>
      </p:sp>
      <p:sp>
        <p:nvSpPr>
          <p:cNvPr id="2" name="Title 1"/>
          <p:cNvSpPr>
            <a:spLocks noGrp="1"/>
          </p:cNvSpPr>
          <p:nvPr>
            <p:ph type="title"/>
          </p:nvPr>
        </p:nvSpPr>
        <p:spPr/>
        <p:txBody>
          <a:bodyPr/>
          <a:lstStyle/>
          <a:p>
            <a:r>
              <a:rPr lang="en-US" b="1" dirty="0"/>
              <a:t>.</a:t>
            </a:r>
            <a:r>
              <a:rPr lang="en-US" dirty="0"/>
              <a:t> </a:t>
            </a:r>
            <a:r>
              <a:rPr lang="en-US" i="1" dirty="0"/>
              <a:t>Financing sources of the Fund</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967287" y="4584700"/>
            <a:ext cx="4176713" cy="1289050"/>
          </a:xfrm>
          <a:prstGeom prst="rect">
            <a:avLst/>
          </a:prstGeom>
        </p:spPr>
        <p:txBody>
          <a:bodyPr anchor="b"/>
          <a:lstStyle/>
          <a:p>
            <a:pPr fontAlgn="auto">
              <a:lnSpc>
                <a:spcPct val="90000"/>
              </a:lnSpc>
              <a:spcAft>
                <a:spcPts val="0"/>
              </a:spcAft>
              <a:defRPr/>
            </a:pPr>
            <a:r>
              <a:rPr lang="en-US" sz="1400" dirty="0">
                <a:solidFill>
                  <a:schemeClr val="tx1">
                    <a:lumMod val="50000"/>
                  </a:schemeClr>
                </a:solidFill>
                <a:latin typeface="+mj-lt"/>
                <a:ea typeface="+mj-ea"/>
                <a:cs typeface="+mj-cs"/>
              </a:rPr>
              <a:t>	</a:t>
            </a:r>
          </a:p>
        </p:txBody>
      </p:sp>
      <p:sp>
        <p:nvSpPr>
          <p:cNvPr id="6" name="Title 1"/>
          <p:cNvSpPr txBox="1">
            <a:spLocks/>
          </p:cNvSpPr>
          <p:nvPr/>
        </p:nvSpPr>
        <p:spPr bwMode="auto">
          <a:xfrm rot="10800000" flipV="1">
            <a:off x="2182416" y="2941638"/>
            <a:ext cx="6303169" cy="1009650"/>
          </a:xfrm>
          <a:prstGeom prst="rect">
            <a:avLst/>
          </a:prstGeom>
          <a:noFill/>
          <a:ln w="9525">
            <a:noFill/>
            <a:miter lim="800000"/>
            <a:headEnd/>
            <a:tailEnd/>
          </a:ln>
        </p:spPr>
        <p:txBody>
          <a:bodyPr anchor="b">
            <a:normAutofit fontScale="85000" lnSpcReduction="20000"/>
          </a:bodyPr>
          <a:lstStyle/>
          <a:p>
            <a:pPr>
              <a:lnSpc>
                <a:spcPct val="90000"/>
              </a:lnSpc>
              <a:defRPr/>
            </a:pPr>
            <a:r>
              <a:rPr lang="en-PH" sz="3200" b="1" dirty="0">
                <a:solidFill>
                  <a:schemeClr val="tx2"/>
                </a:solidFill>
              </a:rPr>
              <a:t>Facilitator: </a:t>
            </a:r>
            <a:br>
              <a:rPr lang="en-PH" sz="3200" b="1" dirty="0">
                <a:solidFill>
                  <a:schemeClr val="tx2"/>
                </a:solidFill>
              </a:rPr>
            </a:br>
            <a:r>
              <a:rPr lang="en-PH" sz="3200" b="1" dirty="0">
                <a:solidFill>
                  <a:schemeClr val="tx2"/>
                </a:solidFill>
              </a:rPr>
              <a:t>                       Mrs. </a:t>
            </a:r>
            <a:r>
              <a:rPr lang="en-PH" sz="3200" b="1" dirty="0" err="1">
                <a:solidFill>
                  <a:schemeClr val="tx2"/>
                </a:solidFill>
              </a:rPr>
              <a:t>Bernadin</a:t>
            </a:r>
            <a:r>
              <a:rPr lang="en-PH" sz="3200" b="1" dirty="0">
                <a:solidFill>
                  <a:schemeClr val="tx2"/>
                </a:solidFill>
              </a:rPr>
              <a:t> T. Bendo</a:t>
            </a:r>
            <a:endParaRPr lang="en-US" sz="3200" b="1" dirty="0">
              <a:solidFill>
                <a:schemeClr val="tx2"/>
              </a:solidFill>
              <a:latin typeface="+mj-lt"/>
              <a:ea typeface="+mj-ea"/>
              <a:cs typeface="+mj-cs"/>
            </a:endParaRPr>
          </a:p>
        </p:txBody>
      </p:sp>
      <p:sp>
        <p:nvSpPr>
          <p:cNvPr id="5" name="Title 4"/>
          <p:cNvSpPr>
            <a:spLocks noGrp="1"/>
          </p:cNvSpPr>
          <p:nvPr>
            <p:ph type="ctrTitle"/>
          </p:nvPr>
        </p:nvSpPr>
        <p:spPr/>
        <p:txBody>
          <a:bodyPr/>
          <a:lstStyle/>
          <a:p>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b="1" dirty="0" smtClean="0"/>
              <a:t>Sec. 3.</a:t>
            </a:r>
            <a:r>
              <a:rPr lang="en-US" sz="3600" dirty="0" smtClean="0"/>
              <a:t> </a:t>
            </a:r>
            <a:r>
              <a:rPr lang="en-US" sz="3600" i="1" dirty="0" smtClean="0"/>
              <a:t>Allocation of the taxes on Virginia-type cigarettes and the duties on imported leaf tobacco.</a:t>
            </a:r>
            <a:r>
              <a:rPr lang="en-US" sz="3600" dirty="0" smtClean="0"/>
              <a:t> The entire collection from specific taxes on locally-manufactured Virginia-type cigarettes and tariff duties on imported leaf tobacco shall be allocated as follows</a:t>
            </a: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153400" cy="1219199"/>
          </a:xfrm>
        </p:spPr>
        <p:txBody>
          <a:bodyPr>
            <a:normAutofit/>
          </a:bodyPr>
          <a:lstStyle/>
          <a:p>
            <a:r>
              <a:rPr lang="en-US" sz="3600" dirty="0" smtClean="0"/>
              <a:t>Entire </a:t>
            </a:r>
            <a:r>
              <a:rPr lang="en-US" sz="3600" dirty="0"/>
              <a:t>collection shall be </a:t>
            </a:r>
            <a:r>
              <a:rPr lang="en-US" sz="3600" dirty="0" smtClean="0"/>
              <a:t>retained:</a:t>
            </a:r>
          </a:p>
        </p:txBody>
      </p:sp>
      <p:sp>
        <p:nvSpPr>
          <p:cNvPr id="4" name="Content Placeholder 2"/>
          <p:cNvSpPr txBox="1">
            <a:spLocks/>
          </p:cNvSpPr>
          <p:nvPr/>
        </p:nvSpPr>
        <p:spPr>
          <a:xfrm>
            <a:off x="533400" y="1524001"/>
            <a:ext cx="8229600" cy="3505200"/>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One per centum </a:t>
            </a:r>
            <a:r>
              <a:rPr kumimoji="0" lang="en-US" sz="3600" b="0" i="0" u="none" strike="noStrike" kern="1200" cap="none" spc="0" normalizeH="0" baseline="0" noProof="0" dirty="0" smtClean="0">
                <a:ln>
                  <a:noFill/>
                </a:ln>
                <a:solidFill>
                  <a:schemeClr val="tx1"/>
                </a:solidFill>
                <a:effectLst/>
                <a:uLnTx/>
                <a:uFillTx/>
                <a:latin typeface="+mn-lt"/>
                <a:ea typeface="+mn-ea"/>
                <a:cs typeface="+mn-cs"/>
              </a:rPr>
              <a:t>for </a:t>
            </a:r>
            <a:r>
              <a:rPr kumimoji="0" lang="en-US" sz="3600" b="0" i="0" u="none" strike="noStrike" kern="1200" cap="none" spc="0" normalizeH="0" baseline="0" noProof="0" dirty="0" err="1" smtClean="0">
                <a:ln>
                  <a:noFill/>
                </a:ln>
                <a:solidFill>
                  <a:schemeClr val="tx1"/>
                </a:solidFill>
                <a:effectLst/>
                <a:uLnTx/>
                <a:uFillTx/>
                <a:latin typeface="+mn-lt"/>
                <a:ea typeface="+mn-ea"/>
                <a:cs typeface="+mn-cs"/>
              </a:rPr>
              <a:t>BIR</a:t>
            </a:r>
            <a:r>
              <a:rPr kumimoji="0" lang="en-US" sz="3600" b="0" i="0" u="none" strike="noStrike" kern="1200" cap="none" spc="0" normalizeH="0" baseline="0" noProof="0" dirty="0" smtClean="0">
                <a:ln>
                  <a:noFill/>
                </a:ln>
                <a:solidFill>
                  <a:schemeClr val="tx1"/>
                </a:solidFill>
                <a:effectLst/>
                <a:uLnTx/>
                <a:uFillTx/>
                <a:latin typeface="+mn-lt"/>
                <a:ea typeface="+mn-ea"/>
                <a:cs typeface="+mn-cs"/>
              </a:rPr>
              <a:t> for the purchase of strip stamps, apparatus, equipment, as well as improvement and adoption of modern methods for the effective enforcement and collection of the specific taxes</a:t>
            </a:r>
            <a:endParaRPr kumimoji="0" lang="en-US" sz="3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r>
              <a:rPr lang="en-US" sz="3600" b="1" dirty="0" smtClean="0"/>
              <a:t>ten</a:t>
            </a:r>
            <a:r>
              <a:rPr lang="en-US" sz="3600" dirty="0" smtClean="0"/>
              <a:t> per centum to the national share of the Fund;</a:t>
            </a:r>
          </a:p>
          <a:p>
            <a:pPr>
              <a:buNone/>
            </a:pPr>
            <a:endParaRPr lang="en-US" sz="3600" dirty="0" smtClean="0"/>
          </a:p>
          <a:p>
            <a:r>
              <a:rPr lang="en-US" sz="3600" b="1" dirty="0" smtClean="0"/>
              <a:t> forty </a:t>
            </a:r>
            <a:r>
              <a:rPr lang="en-US" sz="3600" dirty="0" smtClean="0"/>
              <a:t>per centum to the Philippine Virginia Tobacco Administration Tobacco Fund ; and fifty per centum to the general fund of the National Government.</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en-US" sz="3200" dirty="0" smtClean="0"/>
              <a:t>SEC. 271. </a:t>
            </a:r>
            <a:r>
              <a:rPr lang="en-US" sz="3200" i="1" dirty="0" smtClean="0"/>
              <a:t>Distribution of Proceeds.</a:t>
            </a:r>
            <a:r>
              <a:rPr lang="en-US" sz="3200" dirty="0" smtClean="0"/>
              <a:t> - The proceeds of the basic real property tax, including interest thereon, and proceeds from the use, lease or disposition, sale or redemption of property acquired at a public auction in accordance with the provisions of this Title by the province or city or a municipality within the Metropolitan Manila Area shall be distributed as follows: </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a:buNone/>
            </a:pPr>
            <a:endParaRPr lang="en-US" dirty="0" smtClean="0"/>
          </a:p>
          <a:p>
            <a:r>
              <a:rPr lang="en-US" sz="3200" dirty="0" smtClean="0"/>
              <a:t>(1) province - Thirty-five percent (35%) shall accrue to the general fund;</a:t>
            </a:r>
          </a:p>
          <a:p>
            <a:r>
              <a:rPr lang="en-US" sz="3200" dirty="0" smtClean="0"/>
              <a:t>(2) municipality - Forty percent (40%) to the general fund of the municipality where the property is located; and</a:t>
            </a:r>
          </a:p>
          <a:p>
            <a:r>
              <a:rPr lang="en-US" sz="3200" dirty="0" smtClean="0"/>
              <a:t>(3) </a:t>
            </a:r>
            <a:r>
              <a:rPr lang="en-US" sz="3200" dirty="0" err="1" smtClean="0"/>
              <a:t>barangay</a:t>
            </a:r>
            <a:r>
              <a:rPr lang="en-US" sz="3200" dirty="0" smtClean="0"/>
              <a:t> - Twenty-five percent (25%) shall accrue to the </a:t>
            </a:r>
            <a:r>
              <a:rPr lang="en-US" sz="3200" dirty="0" err="1" smtClean="0"/>
              <a:t>barangay</a:t>
            </a:r>
            <a:r>
              <a:rPr lang="en-US" sz="3200" dirty="0" smtClean="0"/>
              <a:t> where the property is located.</a:t>
            </a:r>
            <a:endParaRPr lang="en-US" sz="3200" dirty="0"/>
          </a:p>
        </p:txBody>
      </p:sp>
      <p:sp>
        <p:nvSpPr>
          <p:cNvPr id="2" name="Title 1"/>
          <p:cNvSpPr>
            <a:spLocks noGrp="1"/>
          </p:cNvSpPr>
          <p:nvPr>
            <p:ph type="title"/>
          </p:nvPr>
        </p:nvSpPr>
        <p:spPr/>
        <p:txBody>
          <a:bodyPr>
            <a:normAutofit fontScale="90000"/>
          </a:bodyPr>
          <a:lstStyle/>
          <a:p>
            <a:r>
              <a:rPr lang="en-US" dirty="0" smtClean="0"/>
              <a:t> (a) In the case of provinces:</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8229600" cy="570230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p:cNvSpPr>
            <a:spLocks noGrp="1"/>
          </p:cNvSpPr>
          <p:nvPr>
            <p:ph type="title"/>
          </p:nvPr>
        </p:nvSpPr>
        <p:spPr/>
        <p:txBody>
          <a:bodyPr/>
          <a:lstStyle/>
          <a:p>
            <a:r>
              <a:rPr lang="en-US" dirty="0" smtClean="0"/>
              <a:t>Province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345</TotalTime>
  <Words>1474</Words>
  <Application>Microsoft Office PowerPoint</Application>
  <PresentationFormat>On-screen Show (4:3)</PresentationFormat>
  <Paragraphs>71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REPUBLIC ACT NO. 5447</vt:lpstr>
      <vt:lpstr>The Local Government Code of the       Philippines </vt:lpstr>
      <vt:lpstr>. Financing sources of the Fund</vt:lpstr>
      <vt:lpstr>Slide 4</vt:lpstr>
      <vt:lpstr>Slide 5</vt:lpstr>
      <vt:lpstr>Slide 6</vt:lpstr>
      <vt:lpstr>Slide 7</vt:lpstr>
      <vt:lpstr> (a) In the case of provinces: </vt:lpstr>
      <vt:lpstr>Province</vt:lpstr>
      <vt:lpstr>(b) In the case of cities</vt:lpstr>
      <vt:lpstr>Slide 11</vt:lpstr>
      <vt:lpstr>(c) In the case of a municipality within the Metropolitan Manila Area</vt:lpstr>
      <vt:lpstr>Slide 13</vt:lpstr>
      <vt:lpstr>Slide 14</vt:lpstr>
      <vt:lpstr>Slide 15</vt:lpstr>
      <vt:lpstr>A. Collections in the municipalities</vt:lpstr>
      <vt:lpstr>Slide 17</vt:lpstr>
      <vt:lpstr>B. Collections in the cities</vt:lpstr>
      <vt:lpstr>Slide 19</vt:lpstr>
      <vt:lpstr>Slide 20</vt:lpstr>
      <vt:lpstr>Slide 21</vt:lpstr>
      <vt:lpstr>Slide 22</vt:lpstr>
      <vt:lpstr>Slide 23</vt:lpstr>
      <vt:lpstr>Slide 24</vt:lpstr>
      <vt:lpstr>Slide 25</vt:lpstr>
      <vt:lpstr>Sec. 9. Turnover of the collections; release of the Fund is ministerial</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REPUBLIC ACT NO. 5447</dc:title>
  <dc:creator>admin</dc:creator>
  <cp:lastModifiedBy>Romiebenz</cp:lastModifiedBy>
  <cp:revision>35</cp:revision>
  <dcterms:created xsi:type="dcterms:W3CDTF">2014-05-02T17:57:13Z</dcterms:created>
  <dcterms:modified xsi:type="dcterms:W3CDTF">2014-05-11T18:45:47Z</dcterms:modified>
</cp:coreProperties>
</file>