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7" autoAdjust="0"/>
    <p:restoredTop sz="94604" autoAdjust="0"/>
  </p:normalViewPr>
  <p:slideViewPr>
    <p:cSldViewPr snapToGrid="0">
      <p:cViewPr varScale="1">
        <p:scale>
          <a:sx n="66" d="100"/>
          <a:sy n="66"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CCC88-0543-4EDF-A112-500F2BC079B7}" type="datetimeFigureOut">
              <a:rPr lang="en-US" smtClean="0"/>
              <a:pPr/>
              <a:t>5/11/2014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53546-E074-46A1-A8DF-C3EE9D3972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353546-E074-46A1-A8DF-C3EE9D39726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A7A9C-8E91-4046-A84D-E4F4BC91B16D}"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A7A9C-8E91-4046-A84D-E4F4BC91B16D}"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A7A9C-8E91-4046-A84D-E4F4BC91B16D}"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A7A9C-8E91-4046-A84D-E4F4BC91B16D}"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A7A9C-8E91-4046-A84D-E4F4BC91B16D}" type="datetimeFigureOut">
              <a:rPr lang="en-US" smtClean="0"/>
              <a:pPr/>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5A7A9C-8E91-4046-A84D-E4F4BC91B16D}" type="datetimeFigureOut">
              <a:rPr lang="en-US" smtClean="0"/>
              <a:pPr/>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A7A9C-8E91-4046-A84D-E4F4BC91B16D}" type="datetimeFigureOut">
              <a:rPr lang="en-US" smtClean="0"/>
              <a:pPr/>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A7A9C-8E91-4046-A84D-E4F4BC91B16D}" type="datetimeFigureOut">
              <a:rPr lang="en-US" smtClean="0"/>
              <a:pPr/>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A7A9C-8E91-4046-A84D-E4F4BC91B16D}" type="datetimeFigureOut">
              <a:rPr lang="en-US" smtClean="0"/>
              <a:pPr/>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A7A9C-8E91-4046-A84D-E4F4BC91B16D}" type="datetimeFigureOut">
              <a:rPr lang="en-US" smtClean="0"/>
              <a:pPr/>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A7A9C-8E91-4046-A84D-E4F4BC91B16D}" type="datetimeFigureOut">
              <a:rPr lang="en-US" smtClean="0"/>
              <a:pPr/>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E19FA-03D3-4E66-81EC-EE45BEA985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A7A9C-8E91-4046-A84D-E4F4BC91B16D}" type="datetimeFigureOut">
              <a:rPr lang="en-US" smtClean="0"/>
              <a:pPr/>
              <a:t>5/11/2014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E19FA-03D3-4E66-81EC-EE45BEA985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92532" y="4500772"/>
            <a:ext cx="4518559" cy="1581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297805_273310446020754_121844667834000_1112741_590354767_n.jpg"/>
          <p:cNvPicPr/>
          <p:nvPr/>
        </p:nvPicPr>
        <p:blipFill>
          <a:blip r:embed="rId3"/>
          <a:stretch>
            <a:fillRect/>
          </a:stretch>
        </p:blipFill>
        <p:spPr>
          <a:xfrm>
            <a:off x="941694" y="407499"/>
            <a:ext cx="1460312" cy="1438972"/>
          </a:xfrm>
          <a:prstGeom prst="rect">
            <a:avLst/>
          </a:prstGeom>
        </p:spPr>
      </p:pic>
      <p:sp>
        <p:nvSpPr>
          <p:cNvPr id="10" name="TextBox 9"/>
          <p:cNvSpPr txBox="1"/>
          <p:nvPr/>
        </p:nvSpPr>
        <p:spPr>
          <a:xfrm>
            <a:off x="2429691" y="770708"/>
            <a:ext cx="5721532" cy="800219"/>
          </a:xfrm>
          <a:prstGeom prst="rect">
            <a:avLst/>
          </a:prstGeom>
          <a:noFill/>
        </p:spPr>
        <p:txBody>
          <a:bodyPr wrap="square" rtlCol="0">
            <a:spAutoFit/>
          </a:bodyPr>
          <a:lstStyle/>
          <a:p>
            <a:r>
              <a:rPr lang="en-US" sz="2800" b="1" dirty="0" smtClean="0"/>
              <a:t>Central Philippines State University</a:t>
            </a:r>
          </a:p>
          <a:p>
            <a:r>
              <a:rPr lang="en-US" dirty="0" err="1" smtClean="0"/>
              <a:t>Kabankalan</a:t>
            </a:r>
            <a:r>
              <a:rPr lang="en-US" dirty="0" smtClean="0"/>
              <a:t> City, Negros Occidental</a:t>
            </a:r>
            <a:endParaRPr lang="en-US" dirty="0"/>
          </a:p>
        </p:txBody>
      </p:sp>
      <p:sp>
        <p:nvSpPr>
          <p:cNvPr id="11" name="Rectangle 10"/>
          <p:cNvSpPr/>
          <p:nvPr/>
        </p:nvSpPr>
        <p:spPr>
          <a:xfrm>
            <a:off x="1122218" y="1877181"/>
            <a:ext cx="7689271" cy="1569660"/>
          </a:xfrm>
          <a:prstGeom prst="rect">
            <a:avLst/>
          </a:prstGeom>
          <a:noFill/>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Fan Heiti Std B" pitchFamily="34" charset="-128"/>
                <a:ea typeface="Adobe Fan Heiti Std B" pitchFamily="34" charset="-128"/>
              </a:rPr>
              <a:t>An Act Instituting a Science and Technology Scholarship Program and Other Purposes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0" y="3888464"/>
            <a:ext cx="6635930" cy="707886"/>
          </a:xfrm>
          <a:prstGeom prst="rect">
            <a:avLst/>
          </a:prstGeom>
          <a:noFill/>
        </p:spPr>
        <p:txBody>
          <a:bodyPr wrap="square" lIns="91440" tIns="45720" rIns="91440" bIns="45720">
            <a:spAutoFit/>
          </a:bodyPr>
          <a:lstStyle/>
          <a:p>
            <a:pPr algn="ctr"/>
            <a:r>
              <a:rPr lang="en-US" sz="4000" b="1" dirty="0" smtClean="0"/>
              <a:t>Republic Act No. 7687</a:t>
            </a:r>
            <a:endParaRPr lang="en-US" sz="4000" b="1" dirty="0"/>
          </a:p>
        </p:txBody>
      </p:sp>
      <p:sp>
        <p:nvSpPr>
          <p:cNvPr id="19" name="Title 1"/>
          <p:cNvSpPr txBox="1">
            <a:spLocks/>
          </p:cNvSpPr>
          <p:nvPr/>
        </p:nvSpPr>
        <p:spPr>
          <a:xfrm>
            <a:off x="1470164" y="4320043"/>
            <a:ext cx="4153989" cy="838199"/>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600" normalizeH="0" baseline="0" noProof="0" dirty="0" smtClean="0">
                <a:ln>
                  <a:noFill/>
                </a:ln>
                <a:solidFill>
                  <a:schemeClr val="tx1"/>
                </a:solidFill>
                <a:effectLst/>
                <a:uLnTx/>
                <a:uFillTx/>
                <a:latin typeface="+mj-lt"/>
                <a:ea typeface="+mj-ea"/>
                <a:cs typeface="+mj-cs"/>
              </a:rPr>
              <a:t>Graduate School</a:t>
            </a:r>
            <a:endParaRPr kumimoji="0" lang="en-US" sz="3200" b="0" i="0" u="none" strike="noStrike" kern="1200" cap="none" spc="600" normalizeH="0" baseline="0" noProof="0" dirty="0">
              <a:ln>
                <a:noFill/>
              </a:ln>
              <a:solidFill>
                <a:schemeClr val="tx1"/>
              </a:solidFill>
              <a:effectLst/>
              <a:uLnTx/>
              <a:uFillTx/>
              <a:latin typeface="+mj-lt"/>
              <a:ea typeface="+mj-ea"/>
              <a:cs typeface="+mj-cs"/>
            </a:endParaRPr>
          </a:p>
        </p:txBody>
      </p:sp>
      <p:grpSp>
        <p:nvGrpSpPr>
          <p:cNvPr id="25" name="Group 24"/>
          <p:cNvGrpSpPr/>
          <p:nvPr/>
        </p:nvGrpSpPr>
        <p:grpSpPr>
          <a:xfrm>
            <a:off x="5062847" y="5012179"/>
            <a:ext cx="3592284" cy="1127760"/>
            <a:chOff x="1031966" y="4402183"/>
            <a:chExt cx="3592284" cy="1127760"/>
          </a:xfrm>
        </p:grpSpPr>
        <p:sp>
          <p:nvSpPr>
            <p:cNvPr id="17" name="Title 1"/>
            <p:cNvSpPr txBox="1">
              <a:spLocks/>
            </p:cNvSpPr>
            <p:nvPr/>
          </p:nvSpPr>
          <p:spPr>
            <a:xfrm>
              <a:off x="1419496" y="4691744"/>
              <a:ext cx="3204754" cy="838199"/>
            </a:xfrm>
            <a:prstGeom prst="rect">
              <a:avLst/>
            </a:prstGeom>
            <a:solidFill>
              <a:schemeClr val="bg1"/>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Group</a:t>
              </a:r>
              <a:r>
                <a:rPr kumimoji="0" lang="en-US" sz="2400" b="1" i="0" u="none" strike="noStrike" kern="1200" cap="none" spc="0" normalizeH="0" noProof="0" dirty="0" smtClean="0">
                  <a:ln>
                    <a:noFill/>
                  </a:ln>
                  <a:solidFill>
                    <a:schemeClr val="tx1"/>
                  </a:solidFill>
                  <a:effectLst/>
                  <a:uLnTx/>
                  <a:uFillTx/>
                  <a:latin typeface="+mj-lt"/>
                  <a:ea typeface="+mj-ea"/>
                  <a:cs typeface="+mj-cs"/>
                </a:rPr>
                <a:t> 1</a:t>
              </a:r>
              <a:endParaRPr kumimoji="0" lang="en-US" sz="2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000" dirty="0" smtClean="0">
                  <a:latin typeface="+mj-lt"/>
                  <a:ea typeface="+mj-ea"/>
                  <a:cs typeface="+mj-cs"/>
                </a:rPr>
                <a:t>PhD Students</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TextBox 19"/>
            <p:cNvSpPr txBox="1"/>
            <p:nvPr/>
          </p:nvSpPr>
          <p:spPr>
            <a:xfrm>
              <a:off x="1031966" y="4402183"/>
              <a:ext cx="1644199" cy="369332"/>
            </a:xfrm>
            <a:prstGeom prst="rect">
              <a:avLst/>
            </a:prstGeom>
            <a:noFill/>
          </p:spPr>
          <p:txBody>
            <a:bodyPr wrap="square" rtlCol="0">
              <a:spAutoFit/>
            </a:bodyPr>
            <a:lstStyle/>
            <a:p>
              <a:r>
                <a:rPr lang="en-US" dirty="0" smtClean="0"/>
                <a:t>Prepared by:</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53"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1500"/>
                            </p:stCondLst>
                            <p:childTnLst>
                              <p:par>
                                <p:cTn id="18" presetID="35" presetClass="emph" presetSubtype="0" fill="hold" nodeType="afterEffect">
                                  <p:stCondLst>
                                    <p:cond delay="0"/>
                                  </p:stCondLst>
                                  <p:childTnLst>
                                    <p:anim calcmode="discrete" valueType="str">
                                      <p:cBhvr>
                                        <p:cTn id="19" dur="1000" fill="hold"/>
                                        <p:tgtEl>
                                          <p:spTgt spid="8"/>
                                        </p:tgtEl>
                                        <p:attrNameLst>
                                          <p:attrName>style.visibility</p:attrName>
                                        </p:attrNameLst>
                                      </p:cBhvr>
                                      <p:tavLst>
                                        <p:tav tm="0">
                                          <p:val>
                                            <p:strVal val="hidden"/>
                                          </p:val>
                                        </p:tav>
                                        <p:tav tm="50000">
                                          <p:val>
                                            <p:strVal val="visible"/>
                                          </p:val>
                                        </p:tav>
                                      </p:tavLst>
                                    </p:anim>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Right)">
                                      <p:cBhvr>
                                        <p:cTn id="23" dur="1000"/>
                                        <p:tgtEl>
                                          <p:spTgt spid="10"/>
                                        </p:tgtEl>
                                      </p:cBhvr>
                                    </p:animEffect>
                                  </p:childTnLst>
                                </p:cTn>
                              </p:par>
                            </p:childTnLst>
                          </p:cTn>
                        </p:par>
                        <p:par>
                          <p:cTn id="24" fill="hold">
                            <p:stCondLst>
                              <p:cond delay="3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by="(-#ppt_w*2)" calcmode="lin" valueType="num">
                                      <p:cBhvr rctx="PPT">
                                        <p:cTn id="27" dur="500" autoRev="1" fill="hold">
                                          <p:stCondLst>
                                            <p:cond delay="0"/>
                                          </p:stCondLst>
                                        </p:cTn>
                                        <p:tgtEl>
                                          <p:spTgt spid="11"/>
                                        </p:tgtEl>
                                        <p:attrNameLst>
                                          <p:attrName>ppt_w</p:attrName>
                                        </p:attrNameLst>
                                      </p:cBhvr>
                                    </p:anim>
                                    <p:anim by="(#ppt_w*0.50)" calcmode="lin" valueType="num">
                                      <p:cBhvr>
                                        <p:cTn id="28" dur="500" decel="50000" autoRev="1" fill="hold">
                                          <p:stCondLst>
                                            <p:cond delay="0"/>
                                          </p:stCondLst>
                                        </p:cTn>
                                        <p:tgtEl>
                                          <p:spTgt spid="11"/>
                                        </p:tgtEl>
                                        <p:attrNameLst>
                                          <p:attrName>ppt_x</p:attrName>
                                        </p:attrNameLst>
                                      </p:cBhvr>
                                    </p:anim>
                                    <p:anim from="(-#ppt_h/2)" to="(#ppt_y)" calcmode="lin" valueType="num">
                                      <p:cBhvr>
                                        <p:cTn id="29" dur="1000" fill="hold">
                                          <p:stCondLst>
                                            <p:cond delay="0"/>
                                          </p:stCondLst>
                                        </p:cTn>
                                        <p:tgtEl>
                                          <p:spTgt spid="11"/>
                                        </p:tgtEl>
                                        <p:attrNameLst>
                                          <p:attrName>ppt_y</p:attrName>
                                        </p:attrNameLst>
                                      </p:cBhvr>
                                    </p:anim>
                                    <p:animRot by="21600000">
                                      <p:cBhvr>
                                        <p:cTn id="30" dur="1000" fill="hold">
                                          <p:stCondLst>
                                            <p:cond delay="0"/>
                                          </p:stCondLst>
                                        </p:cTn>
                                        <p:tgtEl>
                                          <p:spTgt spid="11"/>
                                        </p:tgtEl>
                                        <p:attrNameLst>
                                          <p:attrName>r</p:attrName>
                                        </p:attrNameLst>
                                      </p:cBhvr>
                                    </p:animRot>
                                  </p:childTnLst>
                                </p:cTn>
                              </p:par>
                            </p:childTnLst>
                          </p:cTn>
                        </p:par>
                        <p:par>
                          <p:cTn id="31" fill="hold">
                            <p:stCondLst>
                              <p:cond delay="1150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1"/>
                                        </p:tgtEl>
                                      </p:cBhvr>
                                    </p:animEffect>
                                    <p:animScale>
                                      <p:cBhvr>
                                        <p:cTn id="34" dur="250" autoRev="1" fill="hold"/>
                                        <p:tgtEl>
                                          <p:spTgt spid="11"/>
                                        </p:tgtEl>
                                      </p:cBhvr>
                                      <p:by x="105000" y="105000"/>
                                    </p:animScale>
                                  </p:childTnLst>
                                </p:cTn>
                              </p:par>
                            </p:childTnLst>
                          </p:cTn>
                        </p:par>
                        <p:par>
                          <p:cTn id="35" fill="hold">
                            <p:stCondLst>
                              <p:cond delay="120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2"/>
                                        </p:tgtEl>
                                        <p:attrNameLst>
                                          <p:attrName>ppt_y</p:attrName>
                                        </p:attrNameLst>
                                      </p:cBhvr>
                                      <p:tavLst>
                                        <p:tav tm="0">
                                          <p:val>
                                            <p:strVal val="#ppt_y"/>
                                          </p:val>
                                        </p:tav>
                                        <p:tav tm="100000">
                                          <p:val>
                                            <p:strVal val="#ppt_y"/>
                                          </p:val>
                                        </p:tav>
                                      </p:tavLst>
                                    </p:anim>
                                    <p:anim calcmode="lin" valueType="num">
                                      <p:cBhvr>
                                        <p:cTn id="4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2"/>
                                        </p:tgtEl>
                                      </p:cBhvr>
                                    </p:animEffect>
                                  </p:childTnLst>
                                </p:cTn>
                              </p:par>
                            </p:childTnLst>
                          </p:cTn>
                        </p:par>
                        <p:par>
                          <p:cTn id="43" fill="hold">
                            <p:stCondLst>
                              <p:cond delay="13350"/>
                            </p:stCondLst>
                            <p:childTnLst>
                              <p:par>
                                <p:cTn id="44" presetID="19" presetClass="entr" presetSubtype="1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0" fill="hold"/>
                                        <p:tgtEl>
                                          <p:spTgt spid="5"/>
                                        </p:tgtEl>
                                        <p:attrNameLst>
                                          <p:attrName>ppt_w</p:attrName>
                                        </p:attrNameLst>
                                      </p:cBhvr>
                                      <p:tavLst>
                                        <p:tav tm="0" fmla="#ppt_w*sin(2.5*pi*$)">
                                          <p:val>
                                            <p:fltVal val="0"/>
                                          </p:val>
                                        </p:tav>
                                        <p:tav tm="100000">
                                          <p:val>
                                            <p:fltVal val="1"/>
                                          </p:val>
                                        </p:tav>
                                      </p:tavLst>
                                    </p:anim>
                                    <p:anim calcmode="lin" valueType="num">
                                      <p:cBhvr>
                                        <p:cTn id="47" dur="5000" fill="hold"/>
                                        <p:tgtEl>
                                          <p:spTgt spid="5"/>
                                        </p:tgtEl>
                                        <p:attrNameLst>
                                          <p:attrName>ppt_h</p:attrName>
                                        </p:attrNameLst>
                                      </p:cBhvr>
                                      <p:tavLst>
                                        <p:tav tm="0">
                                          <p:val>
                                            <p:strVal val="#ppt_h"/>
                                          </p:val>
                                        </p:tav>
                                        <p:tav tm="100000">
                                          <p:val>
                                            <p:strVal val="#ppt_h"/>
                                          </p:val>
                                        </p:tav>
                                      </p:tavLst>
                                    </p:anim>
                                  </p:childTnLst>
                                </p:cTn>
                              </p:par>
                            </p:childTnLst>
                          </p:cTn>
                        </p:par>
                        <p:par>
                          <p:cTn id="48" fill="hold">
                            <p:stCondLst>
                              <p:cond delay="18350"/>
                            </p:stCondLst>
                            <p:childTnLst>
                              <p:par>
                                <p:cTn id="49" presetID="25"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2" dur="10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3" dur="1000" accel="50000" fill="hold">
                                          <p:stCondLst>
                                            <p:cond delay="1000"/>
                                          </p:stCondLst>
                                        </p:cTn>
                                        <p:tgtEl>
                                          <p:spTgt spid="19"/>
                                        </p:tgtEl>
                                        <p:attrNameLst>
                                          <p:attrName>ppt_w</p:attrName>
                                        </p:attrNameLst>
                                      </p:cBhvr>
                                      <p:tavLst>
                                        <p:tav tm="0">
                                          <p:val>
                                            <p:strVal val="#ppt_w*.05"/>
                                          </p:val>
                                        </p:tav>
                                        <p:tav tm="100000">
                                          <p:val>
                                            <p:strVal val="#ppt_w"/>
                                          </p:val>
                                        </p:tav>
                                      </p:tavLst>
                                    </p:anim>
                                    <p:anim calcmode="lin" valueType="num">
                                      <p:cBhvr>
                                        <p:cTn id="54" dur="2000" fill="hold"/>
                                        <p:tgtEl>
                                          <p:spTgt spid="19"/>
                                        </p:tgtEl>
                                        <p:attrNameLst>
                                          <p:attrName>ppt_h</p:attrName>
                                        </p:attrNameLst>
                                      </p:cBhvr>
                                      <p:tavLst>
                                        <p:tav tm="0">
                                          <p:val>
                                            <p:strVal val="#ppt_h"/>
                                          </p:val>
                                        </p:tav>
                                        <p:tav tm="100000">
                                          <p:val>
                                            <p:strVal val="#ppt_h"/>
                                          </p:val>
                                        </p:tav>
                                      </p:tavLst>
                                    </p:anim>
                                    <p:anim calcmode="lin" valueType="num">
                                      <p:cBhvr>
                                        <p:cTn id="55" dur="10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6" dur="10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7" dur="1000" accel="50000" fill="hold">
                                          <p:stCondLst>
                                            <p:cond delay="1000"/>
                                          </p:stCondLst>
                                        </p:cTn>
                                        <p:tgtEl>
                                          <p:spTgt spid="19"/>
                                        </p:tgtEl>
                                        <p:attrNameLst>
                                          <p:attrName>ppt_y</p:attrName>
                                        </p:attrNameLst>
                                      </p:cBhvr>
                                      <p:tavLst>
                                        <p:tav tm="0">
                                          <p:val>
                                            <p:strVal val="#ppt_y+.1"/>
                                          </p:val>
                                        </p:tav>
                                        <p:tav tm="100000">
                                          <p:val>
                                            <p:strVal val="#ppt_y"/>
                                          </p:val>
                                        </p:tav>
                                      </p:tavLst>
                                    </p:anim>
                                    <p:animEffect transition="in" filter="fade">
                                      <p:cBhvr>
                                        <p:cTn id="58" dur="2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407885"/>
            <a:ext cx="8530046" cy="4770845"/>
          </a:xfrm>
        </p:spPr>
        <p:txBody>
          <a:bodyPr>
            <a:noAutofit/>
          </a:bodyPr>
          <a:lstStyle/>
          <a:p>
            <a:pPr>
              <a:buNone/>
            </a:pPr>
            <a:r>
              <a:rPr lang="en-US" b="1" dirty="0" smtClean="0"/>
              <a:t>Sec. 11. Place of Study in the Country. </a:t>
            </a:r>
            <a:r>
              <a:rPr lang="en-US" dirty="0" smtClean="0"/>
              <a:t>— The recipient of the scholarship privileges under this Act shall be required to pursue their degree program and/or the vocational, technical, or other courses specified under this Act at any academic or training institutions duly accredited by the DECS and the DOST and in private schools accredited by Federation of Accrediting Agencies in the Philippines (FAAP).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407885"/>
            <a:ext cx="8530046" cy="4770845"/>
          </a:xfrm>
        </p:spPr>
        <p:txBody>
          <a:bodyPr>
            <a:noAutofit/>
          </a:bodyPr>
          <a:lstStyle/>
          <a:p>
            <a:pPr>
              <a:buNone/>
            </a:pPr>
            <a:r>
              <a:rPr lang="en-US" b="1" dirty="0" smtClean="0"/>
              <a:t>Sec. 12. Place of Study Outside the Home Country. </a:t>
            </a:r>
            <a:r>
              <a:rPr lang="en-US" sz="2800" dirty="0" smtClean="0"/>
              <a:t>— The scholarship grant provided herein shall not be limited to studying only in any school in this country but would include scholars who can be granted the opportunity to study abroad in schools specializing in courses stated therein: Provided, however, That a grantee who has qualified for study abroad must execute an undertaking binding himself to return to the country to fulfill his service obligation on the basis of the length of his scholarship.</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8231"/>
            <a:ext cx="8530046" cy="4770845"/>
          </a:xfrm>
        </p:spPr>
        <p:txBody>
          <a:bodyPr>
            <a:noAutofit/>
          </a:bodyPr>
          <a:lstStyle/>
          <a:p>
            <a:pPr>
              <a:buNone/>
            </a:pPr>
            <a:r>
              <a:rPr lang="en-US" b="1" dirty="0" smtClean="0"/>
              <a:t>Sec. 13. Service Obligation. </a:t>
            </a:r>
            <a:r>
              <a:rPr lang="en-US" sz="2800" dirty="0" smtClean="0"/>
              <a:t>— Immediately upon completion of a Bachelor of Science course, a scholar shall serve the country on full-time basis only along his field of training for a minimum period equivalent to the length of time a scholar enjoyed the scholarship by rendering service to his province or municipality by organizing technology-based livelihood activities or enterprises, teaching, or such other service related to the course or training he has completed, and, for this purpose, requiring the execution of a contract between the Government and the scholar incorporating the details of the said service obligation.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8231"/>
            <a:ext cx="8530046" cy="4770845"/>
          </a:xfrm>
        </p:spPr>
        <p:txBody>
          <a:bodyPr>
            <a:noAutofit/>
          </a:bodyPr>
          <a:lstStyle/>
          <a:p>
            <a:pPr>
              <a:buNone/>
            </a:pPr>
            <a:r>
              <a:rPr lang="en-US" b="1" dirty="0" smtClean="0"/>
              <a:t>Sec. 14. Post Scholarship Incentives. </a:t>
            </a:r>
            <a:r>
              <a:rPr lang="en-US" dirty="0" smtClean="0"/>
              <a:t>— In order to encourage graduates of the scholarship program under this Act to serve in fulfillment of their service obligation and entice them to continue to stay and serve in the country even beyond their service obligation, they shall be entitled to the following incentives:  </a:t>
            </a:r>
          </a:p>
          <a:p>
            <a:pPr>
              <a:buNone/>
            </a:pPr>
            <a:endParaRPr lang="en-US" sz="1200" dirty="0" smtClean="0"/>
          </a:p>
          <a:p>
            <a:pPr>
              <a:buNone/>
            </a:pPr>
            <a:r>
              <a:rPr lang="en-US" sz="2800" dirty="0" smtClean="0"/>
              <a:t>a.) priority for job placement in the Government or in the private sector in positions appropriate to their area of education or training;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8231"/>
            <a:ext cx="8530046" cy="4770845"/>
          </a:xfrm>
        </p:spPr>
        <p:txBody>
          <a:bodyPr>
            <a:noAutofit/>
          </a:bodyPr>
          <a:lstStyle/>
          <a:p>
            <a:pPr>
              <a:buNone/>
            </a:pPr>
            <a:r>
              <a:rPr lang="en-US" b="1" dirty="0" smtClean="0"/>
              <a:t>Sec. 14. Post Scholarship Incentives. </a:t>
            </a:r>
            <a:r>
              <a:rPr lang="en-US" dirty="0" smtClean="0"/>
              <a:t>— </a:t>
            </a:r>
          </a:p>
          <a:p>
            <a:pPr marL="561975">
              <a:buNone/>
            </a:pPr>
            <a:r>
              <a:rPr lang="en-US" sz="2800" dirty="0" smtClean="0"/>
              <a:t>b</a:t>
            </a:r>
            <a:r>
              <a:rPr lang="en-US" dirty="0" smtClean="0"/>
              <a:t>.) grants-in-aid and access to government research facilities in the conduct of research and development projects and other service and technology activities; </a:t>
            </a:r>
          </a:p>
          <a:p>
            <a:pPr marL="561975">
              <a:buNone/>
            </a:pPr>
            <a:r>
              <a:rPr lang="en-US" dirty="0" smtClean="0"/>
              <a:t>c.) access to credit with liberal terms from government banks and financial institutions; </a:t>
            </a:r>
            <a:r>
              <a:rPr lang="en-US" dirty="0" err="1" smtClean="0"/>
              <a:t>chan</a:t>
            </a:r>
            <a:r>
              <a:rPr lang="en-US" dirty="0" smtClean="0"/>
              <a:t> </a:t>
            </a:r>
            <a:r>
              <a:rPr lang="en-US" dirty="0" err="1" smtClean="0"/>
              <a:t>robles</a:t>
            </a:r>
            <a:r>
              <a:rPr lang="en-US" dirty="0" smtClean="0"/>
              <a:t> virtual law library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8231"/>
            <a:ext cx="8530046" cy="4770845"/>
          </a:xfrm>
        </p:spPr>
        <p:txBody>
          <a:bodyPr>
            <a:noAutofit/>
          </a:bodyPr>
          <a:lstStyle/>
          <a:p>
            <a:pPr>
              <a:buNone/>
            </a:pPr>
            <a:r>
              <a:rPr lang="en-US" b="1" dirty="0" smtClean="0"/>
              <a:t>Sec. 14. Post Scholarship Incentives. </a:t>
            </a:r>
            <a:r>
              <a:rPr lang="en-US" dirty="0" smtClean="0"/>
              <a:t>— </a:t>
            </a:r>
          </a:p>
          <a:p>
            <a:pPr>
              <a:buNone/>
            </a:pPr>
            <a:endParaRPr lang="en-US" sz="1050" dirty="0" smtClean="0"/>
          </a:p>
          <a:p>
            <a:pPr marL="850900">
              <a:buNone/>
            </a:pPr>
            <a:r>
              <a:rPr lang="en-US" dirty="0" smtClean="0"/>
              <a:t>d.) payment of hardship and/or hazard allowance to those who are engaged in research and other science and technology activities that posed danger and caused hardship to their well-being; and  </a:t>
            </a:r>
          </a:p>
          <a:p>
            <a:pPr marL="850900">
              <a:buNone/>
            </a:pPr>
            <a:endParaRPr lang="en-US" sz="1050" dirty="0" smtClean="0"/>
          </a:p>
          <a:p>
            <a:pPr marL="850900">
              <a:buNone/>
            </a:pPr>
            <a:r>
              <a:rPr lang="en-US" dirty="0" smtClean="0"/>
              <a:t>e.) travel and accident insurance coverage. </a:t>
            </a:r>
          </a:p>
          <a:p>
            <a:pPr>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8231"/>
            <a:ext cx="8530046" cy="4770845"/>
          </a:xfrm>
        </p:spPr>
        <p:txBody>
          <a:bodyPr>
            <a:noAutofit/>
          </a:bodyPr>
          <a:lstStyle/>
          <a:p>
            <a:r>
              <a:rPr lang="en-US" b="1" dirty="0" smtClean="0"/>
              <a:t>Sec. 15. Advisory Committee. </a:t>
            </a:r>
            <a:r>
              <a:rPr lang="en-US" dirty="0" smtClean="0"/>
              <a:t>— </a:t>
            </a:r>
            <a:r>
              <a:rPr lang="en-US" sz="2800" dirty="0" smtClean="0"/>
              <a:t>There is hereby created a committee composed of the Secretary of Science and Technology as Chairman, and the Secretaries or Heads of the following departments or agencies or their chosen representatives as members: </a:t>
            </a:r>
            <a:r>
              <a:rPr lang="en-US" sz="2800" dirty="0" err="1" smtClean="0"/>
              <a:t>DepEd</a:t>
            </a:r>
            <a:r>
              <a:rPr lang="en-US" sz="2800" dirty="0" smtClean="0"/>
              <a:t>; Budget and Management; Agriculture; Trade and Industry; Interior and Local Government; Finance and the National Economic and Development Authority; and two (2</a:t>
            </a:r>
            <a:r>
              <a:rPr lang="en-US" sz="2800" i="1" dirty="0" smtClean="0"/>
              <a:t>) representatives from the private sector one (1) of whom shall come from the Philippine Chamber of Commerce and Industry and one (1) from other sectors.</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8231"/>
            <a:ext cx="8530046" cy="4770845"/>
          </a:xfrm>
        </p:spPr>
        <p:txBody>
          <a:bodyPr>
            <a:noAutofit/>
          </a:bodyPr>
          <a:lstStyle/>
          <a:p>
            <a:pPr>
              <a:buNone/>
            </a:pPr>
            <a:r>
              <a:rPr lang="en-US" b="1" dirty="0" smtClean="0"/>
              <a:t>Sec. 16. Implementing Body. </a:t>
            </a:r>
            <a:r>
              <a:rPr lang="en-US" dirty="0" smtClean="0"/>
              <a:t>— The scholarship program herein provided shall be directly implemented by the DOST through the Science Education Institute.</a:t>
            </a:r>
            <a:r>
              <a:rPr lang="en-US" b="1" dirty="0" smtClean="0"/>
              <a:t> </a:t>
            </a:r>
          </a:p>
          <a:p>
            <a:pPr>
              <a:buNone/>
            </a:pPr>
            <a:endParaRPr lang="en-US" sz="1050" b="1" dirty="0" smtClean="0"/>
          </a:p>
          <a:p>
            <a:pPr>
              <a:buNone/>
            </a:pPr>
            <a:r>
              <a:rPr lang="en-US" b="1" dirty="0" smtClean="0"/>
              <a:t>Sec. 17. Rules and Regulations. — </a:t>
            </a:r>
            <a:r>
              <a:rPr lang="en-US" dirty="0" smtClean="0"/>
              <a:t>Within thirty (30) days from the approval of this Act, the DOST in joint collaboration with the DECS shall promulgate the necessary rules and regulations for the effective implementation of the provisions thereof.</a:t>
            </a:r>
          </a:p>
          <a:p>
            <a:pPr>
              <a:buNone/>
            </a:pP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349829"/>
            <a:ext cx="8530046" cy="4770845"/>
          </a:xfrm>
        </p:spPr>
        <p:txBody>
          <a:bodyPr>
            <a:noAutofit/>
          </a:bodyPr>
          <a:lstStyle/>
          <a:p>
            <a:pPr>
              <a:buNone/>
            </a:pPr>
            <a:r>
              <a:rPr lang="en-US" b="1" dirty="0" smtClean="0"/>
              <a:t>Sec. 18. Transitory Provisions. —</a:t>
            </a:r>
            <a:r>
              <a:rPr lang="en-US" dirty="0" smtClean="0"/>
              <a:t> Within sixty (60) days from </a:t>
            </a:r>
            <a:r>
              <a:rPr lang="en-US" dirty="0" err="1" smtClean="0"/>
              <a:t>effectivity</a:t>
            </a:r>
            <a:r>
              <a:rPr lang="en-US" dirty="0" smtClean="0"/>
              <a:t> of this Act, existing state colleges and universities and private schools with curriculum offerings on science and technology shall ipso facto be deemed accredited</a:t>
            </a:r>
            <a:endParaRPr lang="en-US" sz="1050" dirty="0" smtClean="0"/>
          </a:p>
          <a:p>
            <a:pPr>
              <a:buNone/>
            </a:pPr>
            <a:r>
              <a:rPr lang="en-US" b="1" dirty="0" smtClean="0"/>
              <a:t>Sec. 19. Repealing Clause. — </a:t>
            </a:r>
            <a:r>
              <a:rPr lang="en-US" dirty="0" smtClean="0"/>
              <a:t>All laws, decrees, orders, rules and regulations, or portions thereof, inconsistent with this Act are hereby repealed or modified accordingly.</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349829"/>
            <a:ext cx="8530046" cy="4770845"/>
          </a:xfrm>
        </p:spPr>
        <p:txBody>
          <a:bodyPr>
            <a:noAutofit/>
          </a:bodyPr>
          <a:lstStyle/>
          <a:p>
            <a:pPr>
              <a:buNone/>
            </a:pPr>
            <a:r>
              <a:rPr lang="en-US" b="1" dirty="0" smtClean="0"/>
              <a:t>Sec. 20. </a:t>
            </a:r>
            <a:r>
              <a:rPr lang="en-US" b="1" dirty="0" err="1" smtClean="0"/>
              <a:t>Separability</a:t>
            </a:r>
            <a:r>
              <a:rPr lang="en-US" b="1" dirty="0" smtClean="0"/>
              <a:t> Clause. — </a:t>
            </a:r>
            <a:r>
              <a:rPr lang="en-US" dirty="0" smtClean="0"/>
              <a:t>In the event any of the provisions of this Act is declared unconstitutional, the validity of the other provisions shall not be affected by such declaration. </a:t>
            </a:r>
          </a:p>
          <a:p>
            <a:pPr>
              <a:buNone/>
            </a:pPr>
            <a:endParaRPr lang="en-US" sz="1200" dirty="0" smtClean="0"/>
          </a:p>
          <a:p>
            <a:pPr>
              <a:buNone/>
            </a:pPr>
            <a:r>
              <a:rPr lang="en-US" b="1" dirty="0" smtClean="0"/>
              <a:t>Sec. 21. </a:t>
            </a:r>
            <a:r>
              <a:rPr lang="en-US" b="1" dirty="0" err="1" smtClean="0"/>
              <a:t>Effectivity</a:t>
            </a:r>
            <a:r>
              <a:rPr lang="en-US" b="1" dirty="0" smtClean="0"/>
              <a:t>. — </a:t>
            </a:r>
            <a:r>
              <a:rPr lang="en-US" dirty="0" smtClean="0"/>
              <a:t>This Act shall take effect upon its approval.</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7503"/>
            <a:ext cx="8530046" cy="4931228"/>
          </a:xfrm>
        </p:spPr>
        <p:txBody>
          <a:bodyPr>
            <a:noAutofit/>
          </a:bodyPr>
          <a:lstStyle/>
          <a:p>
            <a:pPr>
              <a:buNone/>
            </a:pPr>
            <a:r>
              <a:rPr lang="en-US" b="1" dirty="0" smtClean="0"/>
              <a:t>Sec 1: Title </a:t>
            </a:r>
            <a:r>
              <a:rPr lang="en-US" dirty="0" smtClean="0"/>
              <a:t>- Science and Technology Scholarship Act of 1994</a:t>
            </a:r>
          </a:p>
          <a:p>
            <a:pPr>
              <a:buNone/>
            </a:pPr>
            <a:endParaRPr lang="en-US" sz="1600" dirty="0" smtClean="0"/>
          </a:p>
          <a:p>
            <a:pPr>
              <a:buNone/>
            </a:pPr>
            <a:r>
              <a:rPr lang="en-US" b="1" dirty="0" smtClean="0"/>
              <a:t>Sec 2: Statement of Policy </a:t>
            </a:r>
            <a:r>
              <a:rPr lang="en-US" dirty="0" smtClean="0"/>
              <a:t>– Science and technology are essential for national development and progress. The State shall give priority to research and development, </a:t>
            </a:r>
            <a:r>
              <a:rPr lang="en-US" u="sng" dirty="0" smtClean="0"/>
              <a:t>invention</a:t>
            </a:r>
            <a:r>
              <a:rPr lang="en-US" dirty="0" smtClean="0"/>
              <a:t>, </a:t>
            </a:r>
            <a:r>
              <a:rPr lang="en-US" u="sng" dirty="0" smtClean="0"/>
              <a:t>innovation</a:t>
            </a:r>
            <a:r>
              <a:rPr lang="en-US" dirty="0" smtClean="0"/>
              <a:t> and their </a:t>
            </a:r>
            <a:r>
              <a:rPr lang="en-US" u="sng" dirty="0" smtClean="0"/>
              <a:t>utilization</a:t>
            </a:r>
            <a:r>
              <a:rPr lang="en-US" dirty="0" smtClean="0"/>
              <a:t>; and to science and technology education, training and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a:xfrm>
            <a:off x="404948" y="1378133"/>
            <a:ext cx="8229600" cy="3505199"/>
          </a:xfrm>
        </p:spPr>
        <p:txBody>
          <a:bodyPr anchor="ctr">
            <a:normAutofit/>
          </a:bodyPr>
          <a:lstStyle/>
          <a:p>
            <a:pPr algn="ctr">
              <a:buNone/>
            </a:pPr>
            <a:r>
              <a:rPr lang="en-US" sz="9200" spc="800" dirty="0" smtClean="0"/>
              <a:t>THANK YOU</a:t>
            </a:r>
            <a:endParaRPr lang="en-US" sz="9200" spc="800" dirty="0"/>
          </a:p>
        </p:txBody>
      </p:sp>
      <p:sp>
        <p:nvSpPr>
          <p:cNvPr id="6" name="TextBox 5"/>
          <p:cNvSpPr txBox="1"/>
          <p:nvPr/>
        </p:nvSpPr>
        <p:spPr>
          <a:xfrm>
            <a:off x="6740435" y="5760717"/>
            <a:ext cx="1802674" cy="523220"/>
          </a:xfrm>
          <a:prstGeom prst="rect">
            <a:avLst/>
          </a:prstGeom>
          <a:solidFill>
            <a:schemeClr val="bg1"/>
          </a:solidFill>
        </p:spPr>
        <p:txBody>
          <a:bodyPr wrap="square" rtlCol="0">
            <a:spAutoFit/>
          </a:bodyPr>
          <a:lstStyle/>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7503"/>
            <a:ext cx="8530046" cy="4931228"/>
          </a:xfrm>
        </p:spPr>
        <p:txBody>
          <a:bodyPr>
            <a:noAutofit/>
          </a:bodyPr>
          <a:lstStyle/>
          <a:p>
            <a:pPr>
              <a:buNone/>
            </a:pPr>
            <a:r>
              <a:rPr lang="en-US" b="1" dirty="0" smtClean="0"/>
              <a:t>Sec. 3. General Objectives. </a:t>
            </a:r>
            <a:r>
              <a:rPr lang="en-US" dirty="0" smtClean="0"/>
              <a:t>— </a:t>
            </a:r>
            <a:r>
              <a:rPr lang="en-US" sz="3000" dirty="0" smtClean="0"/>
              <a:t>To carry out the foregoing policy, this Act strengthens the country's science and technology manpower by creating a pool of scientists, engineers and technicians who shall fill the needs of industrialization. </a:t>
            </a:r>
          </a:p>
          <a:p>
            <a:pPr>
              <a:buNone/>
            </a:pPr>
            <a:r>
              <a:rPr lang="en-US" sz="3000" dirty="0" smtClean="0"/>
              <a:t>Towards this end, scholarships shall be provided to finance the education of poor, talented and deserving students desiring to pursue a degree or training in areas of science and technology as are recognized or permitted by law. </a:t>
            </a:r>
          </a:p>
          <a:p>
            <a:pPr>
              <a:buNone/>
            </a:pPr>
            <a:endParaRPr lang="en-US" sz="1600" dirty="0" smtClean="0"/>
          </a:p>
          <a:p>
            <a:pPr>
              <a:buNone/>
            </a:pPr>
            <a:r>
              <a:rPr lang="en-US" b="1" dirty="0" smtClean="0"/>
              <a:t>S 2: Statement of Policy </a:t>
            </a:r>
            <a:r>
              <a:rPr lang="en-US" dirty="0" smtClean="0"/>
              <a:t>– Science and technology are essential for national development and progress. The State shall give priority to research and development, </a:t>
            </a:r>
            <a:r>
              <a:rPr lang="en-US" u="sng" dirty="0" smtClean="0"/>
              <a:t>invention</a:t>
            </a:r>
            <a:r>
              <a:rPr lang="en-US" dirty="0" smtClean="0"/>
              <a:t>, </a:t>
            </a:r>
            <a:r>
              <a:rPr lang="en-US" u="sng" dirty="0" smtClean="0"/>
              <a:t>innovation</a:t>
            </a:r>
            <a:r>
              <a:rPr lang="en-US" dirty="0" smtClean="0"/>
              <a:t> and their </a:t>
            </a:r>
            <a:r>
              <a:rPr lang="en-US" u="sng" dirty="0" smtClean="0"/>
              <a:t>utilization</a:t>
            </a:r>
            <a:r>
              <a:rPr lang="en-US" dirty="0" smtClean="0"/>
              <a:t>; and to science and technology education, training and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7503"/>
            <a:ext cx="8530046" cy="4931228"/>
          </a:xfrm>
        </p:spPr>
        <p:txBody>
          <a:bodyPr>
            <a:noAutofit/>
          </a:bodyPr>
          <a:lstStyle/>
          <a:p>
            <a:pPr>
              <a:buNone/>
            </a:pPr>
            <a:r>
              <a:rPr lang="en-US" b="1" dirty="0" smtClean="0"/>
              <a:t>Sec. 4. Science and Technology Scholarship Fund. — </a:t>
            </a:r>
            <a:r>
              <a:rPr lang="en-US" dirty="0" smtClean="0"/>
              <a:t>There is hereby created a Science and Technology Scholarship Fund, hereinafter known as the Fund, to be administered by the Department of Science and Technology (DOST).</a:t>
            </a:r>
            <a:endParaRPr lang="en-US" sz="3000" dirty="0" smtClean="0"/>
          </a:p>
          <a:p>
            <a:pPr>
              <a:buNone/>
            </a:pPr>
            <a:endParaRPr lang="en-US" sz="2000" dirty="0" smtClean="0"/>
          </a:p>
          <a:p>
            <a:pPr>
              <a:buNone/>
            </a:pPr>
            <a:r>
              <a:rPr lang="en-US" b="1" dirty="0" smtClean="0"/>
              <a:t>Sec. 5. Appropriations. — </a:t>
            </a:r>
            <a:r>
              <a:rPr lang="en-US" dirty="0" smtClean="0"/>
              <a:t>The amount necessary to carry out the initial implementation of this Act, shall be charged against the current Fiscal Year Appropriations of the DOST.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7503"/>
            <a:ext cx="8530046" cy="4931228"/>
          </a:xfrm>
        </p:spPr>
        <p:txBody>
          <a:bodyPr>
            <a:noAutofit/>
          </a:bodyPr>
          <a:lstStyle/>
          <a:p>
            <a:pPr>
              <a:buNone/>
            </a:pPr>
            <a:r>
              <a:rPr lang="en-US" b="1" dirty="0" smtClean="0"/>
              <a:t>Sec 6. Coverage. — </a:t>
            </a:r>
            <a:r>
              <a:rPr lang="en-US" sz="3000" dirty="0" smtClean="0"/>
              <a:t>The grant of any scholarship award from the Fund shall be applied only in the field of science, mathematics, engineering, and such other areas in the undergraduate or postgraduate courses as may be provided for in the rules and regulations to be promulgated by the DOST and the Department of Education, </a:t>
            </a:r>
            <a:r>
              <a:rPr lang="en-US" sz="3000" i="1" dirty="0" smtClean="0"/>
              <a:t>Provided, however</a:t>
            </a:r>
            <a:r>
              <a:rPr lang="en-US" sz="3000" dirty="0" smtClean="0"/>
              <a:t>, That the scholarship grant for the postgraduate level shall not be limited to those scholars or recipients who are graduates of the undergraduate scholarship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7503"/>
            <a:ext cx="8530046" cy="4931228"/>
          </a:xfrm>
        </p:spPr>
        <p:txBody>
          <a:bodyPr>
            <a:noAutofit/>
          </a:bodyPr>
          <a:lstStyle/>
          <a:p>
            <a:pPr>
              <a:buNone/>
            </a:pPr>
            <a:r>
              <a:rPr lang="en-US" b="1" dirty="0" smtClean="0"/>
              <a:t>Sec. 7. Assistance to Grantees. — </a:t>
            </a:r>
            <a:r>
              <a:rPr lang="en-US" dirty="0" smtClean="0"/>
              <a:t>The grantee of the scholarship program under this Act is entitled </a:t>
            </a:r>
            <a:r>
              <a:rPr lang="en-US" i="1" dirty="0" smtClean="0"/>
              <a:t>to financial assistance </a:t>
            </a:r>
            <a:r>
              <a:rPr lang="en-US" dirty="0" smtClean="0"/>
              <a:t>which may include tuition and other school fees, outright grant for prescribed textbooks and essential school supplies, outright grant for prescribed military science and physical education uniform, transportation expenses and monthly living allowance.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247503"/>
            <a:ext cx="8530046" cy="4931228"/>
          </a:xfrm>
        </p:spPr>
        <p:txBody>
          <a:bodyPr>
            <a:noAutofit/>
          </a:bodyPr>
          <a:lstStyle/>
          <a:p>
            <a:pPr>
              <a:buNone/>
            </a:pPr>
            <a:r>
              <a:rPr lang="en-US" b="1" dirty="0" smtClean="0"/>
              <a:t>Sec. 8. Qualifications. </a:t>
            </a:r>
            <a:r>
              <a:rPr lang="en-US" dirty="0" smtClean="0"/>
              <a:t>—</a:t>
            </a:r>
            <a:r>
              <a:rPr lang="en-US" b="1" dirty="0" smtClean="0"/>
              <a:t> </a:t>
            </a:r>
            <a:r>
              <a:rPr lang="en-US" dirty="0" smtClean="0"/>
              <a:t>In order to qualify for the scholarship program, the applicant must be:  </a:t>
            </a:r>
          </a:p>
          <a:p>
            <a:pPr marL="682625" indent="-450850">
              <a:buNone/>
            </a:pPr>
            <a:r>
              <a:rPr lang="en-US" i="1" dirty="0" smtClean="0"/>
              <a:t>a.) a member of the top five percent (5%) of the high school graduating class, regardless of gender, religion, and cultural affiliation;  </a:t>
            </a:r>
          </a:p>
          <a:p>
            <a:pPr marL="682625" indent="-450850">
              <a:buNone/>
            </a:pPr>
            <a:r>
              <a:rPr lang="en-US" dirty="0" smtClean="0"/>
              <a:t>b.) a resident of the municipality for the last four (4) years prior to availing of the scholarship, as attested by the school records; and </a:t>
            </a:r>
          </a:p>
          <a:p>
            <a:pPr marL="682625" indent="-450850">
              <a:buNone/>
            </a:pPr>
            <a:r>
              <a:rPr lang="en-US" i="1" dirty="0" smtClean="0"/>
              <a:t>c.) of good moral character and in good health.</a:t>
            </a:r>
            <a:r>
              <a:rPr lang="en-US" dirty="0" smtClean="0"/>
              <a:t>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407885"/>
            <a:ext cx="8530046" cy="4770845"/>
          </a:xfrm>
        </p:spPr>
        <p:txBody>
          <a:bodyPr>
            <a:noAutofit/>
          </a:bodyPr>
          <a:lstStyle/>
          <a:p>
            <a:pPr>
              <a:buNone/>
            </a:pPr>
            <a:r>
              <a:rPr lang="en-US" b="1" dirty="0" smtClean="0"/>
              <a:t>Sec. 9. Value Formation Program. — </a:t>
            </a:r>
            <a:r>
              <a:rPr lang="en-US" dirty="0" smtClean="0"/>
              <a:t>The scholarship program under this Act shall be supported by appropriate courses for value formation of scholars that will inculcate in them the virtues of nationalism, industriousness, honesty, commitment to national development and an effective work ethic.</a:t>
            </a:r>
            <a:r>
              <a:rPr lang="en-US" i="1" dirty="0" smtClean="0"/>
              <a:t>.</a:t>
            </a:r>
            <a:r>
              <a:rPr lang="en-US" dirty="0" smtClean="0"/>
              <a:t>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 y="1143000"/>
            <a:ext cx="8229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pPr algn="l"/>
            <a:r>
              <a:rPr lang="en-US" sz="4800" b="1" dirty="0" smtClean="0"/>
              <a:t>RA No. 7687</a:t>
            </a:r>
            <a:endParaRPr lang="en-US" sz="4800" b="1" dirty="0"/>
          </a:p>
        </p:txBody>
      </p:sp>
      <p:sp>
        <p:nvSpPr>
          <p:cNvPr id="6" name="TextBox 5"/>
          <p:cNvSpPr txBox="1"/>
          <p:nvPr/>
        </p:nvSpPr>
        <p:spPr>
          <a:xfrm>
            <a:off x="6672745" y="5653839"/>
            <a:ext cx="1802674" cy="523220"/>
          </a:xfrm>
          <a:prstGeom prst="rect">
            <a:avLst/>
          </a:prstGeom>
          <a:solidFill>
            <a:schemeClr val="bg1"/>
          </a:solidFill>
        </p:spPr>
        <p:txBody>
          <a:bodyPr wrap="square" rtlCol="0">
            <a:spAutoFit/>
          </a:bodyPr>
          <a:lstStyle/>
          <a:p>
            <a:endParaRPr lang="en-US" sz="2800" dirty="0"/>
          </a:p>
        </p:txBody>
      </p:sp>
      <p:sp>
        <p:nvSpPr>
          <p:cNvPr id="3" name="Content Placeholder 2"/>
          <p:cNvSpPr>
            <a:spLocks noGrp="1"/>
          </p:cNvSpPr>
          <p:nvPr>
            <p:ph idx="1"/>
          </p:nvPr>
        </p:nvSpPr>
        <p:spPr>
          <a:xfrm>
            <a:off x="378823" y="1407885"/>
            <a:ext cx="8530046" cy="4770845"/>
          </a:xfrm>
        </p:spPr>
        <p:txBody>
          <a:bodyPr>
            <a:noAutofit/>
          </a:bodyPr>
          <a:lstStyle/>
          <a:p>
            <a:pPr>
              <a:buNone/>
            </a:pPr>
            <a:r>
              <a:rPr lang="en-US" b="1" dirty="0" smtClean="0"/>
              <a:t>Sec. 10. Distribution of Scholarship Slots. — </a:t>
            </a:r>
            <a:r>
              <a:rPr lang="en-US" sz="3000" dirty="0" smtClean="0"/>
              <a:t>The DOST in line with this Act shall provide for a proportional and equitable allotment of slots for identified fields of S and T to attain a balanced distribution of manpower in terms of number and expertise. </a:t>
            </a:r>
            <a:r>
              <a:rPr lang="en-US" sz="2800" dirty="0" smtClean="0"/>
              <a:t>The DOST shall organize a program geared towards enlisting at least two (2) scholars in each municipality of the Philippines and at least ten (10) scholars for those congressional districts without municipality.</a:t>
            </a:r>
            <a:endParaRPr lang="en-US" sz="3000"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1059</TotalTime>
  <Words>235</Words>
  <Application>Microsoft Macintosh PowerPoint</Application>
  <PresentationFormat>On-screen Show (4:3)</PresentationFormat>
  <Paragraphs>69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RA No. 7687</vt:lpstr>
      <vt:lpstr>RA No. 7687</vt:lpstr>
      <vt:lpstr>RA No. 7687</vt:lpstr>
      <vt:lpstr>RA No. 7687</vt:lpstr>
      <vt:lpstr>RA No. 7687</vt:lpstr>
      <vt:lpstr>RA No. 7687</vt:lpstr>
      <vt:lpstr>RA No. 7687</vt:lpstr>
      <vt:lpstr>RA No. 7687</vt:lpstr>
      <vt:lpstr>RA No. 7687</vt:lpstr>
      <vt:lpstr>RA No. 7687</vt:lpstr>
      <vt:lpstr>RA No. 7687</vt:lpstr>
      <vt:lpstr>RA No. 7687</vt:lpstr>
      <vt:lpstr>RA No. 7687</vt:lpstr>
      <vt:lpstr>RA No. 7687</vt:lpstr>
      <vt:lpstr>RA No. 7687</vt:lpstr>
      <vt:lpstr>RA No. 7687</vt:lpstr>
      <vt:lpstr>RA No. 7687</vt:lpstr>
      <vt:lpstr>RA No. 7687</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Anthony Alexis C. Mahusay</dc:title>
  <dc:creator>Anthony Alexis Mahusay</dc:creator>
  <cp:lastModifiedBy>Romiebenz</cp:lastModifiedBy>
  <cp:revision>92</cp:revision>
  <dcterms:created xsi:type="dcterms:W3CDTF">2011-06-17T15:05:17Z</dcterms:created>
  <dcterms:modified xsi:type="dcterms:W3CDTF">2014-05-11T08:12:24Z</dcterms:modified>
</cp:coreProperties>
</file>